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32"/>
  </p:notesMasterIdLst>
  <p:handoutMasterIdLst>
    <p:handoutMasterId r:id="rId33"/>
  </p:handoutMasterIdLst>
  <p:sldIdLst>
    <p:sldId id="256" r:id="rId5"/>
    <p:sldId id="257" r:id="rId6"/>
    <p:sldId id="286" r:id="rId7"/>
    <p:sldId id="287" r:id="rId8"/>
    <p:sldId id="288" r:id="rId9"/>
    <p:sldId id="289" r:id="rId10"/>
    <p:sldId id="290" r:id="rId11"/>
    <p:sldId id="291" r:id="rId12"/>
    <p:sldId id="274" r:id="rId13"/>
    <p:sldId id="292" r:id="rId14"/>
    <p:sldId id="293" r:id="rId15"/>
    <p:sldId id="269" r:id="rId16"/>
    <p:sldId id="265" r:id="rId17"/>
    <p:sldId id="264" r:id="rId18"/>
    <p:sldId id="263" r:id="rId19"/>
    <p:sldId id="278" r:id="rId20"/>
    <p:sldId id="270" r:id="rId21"/>
    <p:sldId id="285" r:id="rId22"/>
    <p:sldId id="272" r:id="rId23"/>
    <p:sldId id="279" r:id="rId24"/>
    <p:sldId id="294" r:id="rId25"/>
    <p:sldId id="295" r:id="rId26"/>
    <p:sldId id="296" r:id="rId27"/>
    <p:sldId id="276" r:id="rId28"/>
    <p:sldId id="281" r:id="rId29"/>
    <p:sldId id="266" r:id="rId30"/>
    <p:sldId id="271"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98989"/>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7E9639D4-E3E2-4D34-9284-5A2195B3D0D7}">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06" autoAdjust="0"/>
    <p:restoredTop sz="90655" autoAdjust="0"/>
  </p:normalViewPr>
  <p:slideViewPr>
    <p:cSldViewPr snapToGrid="0">
      <p:cViewPr varScale="1">
        <p:scale>
          <a:sx n="88" d="100"/>
          <a:sy n="88" d="100"/>
        </p:scale>
        <p:origin x="210" y="33"/>
      </p:cViewPr>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00" d="100"/>
        <a:sy n="100" d="100"/>
      </p:scale>
      <p:origin x="0" y="0"/>
    </p:cViewPr>
  </p:sorterViewPr>
  <p:notesViewPr>
    <p:cSldViewPr snapToGrid="0">
      <p:cViewPr>
        <p:scale>
          <a:sx n="1" d="2"/>
          <a:sy n="1" d="2"/>
        </p:scale>
        <p:origin x="3403" y="48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E7F456E-01A6-4013-ACA5-F5492591A24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484983A3-9B9B-4D61-97C9-B9E239A3159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56F32FC-4BD9-442A-A8C6-51598C909FE3}" type="datetimeFigureOut">
              <a:rPr lang="en-US" smtClean="0"/>
              <a:t>2/18/2024</a:t>
            </a:fld>
            <a:endParaRPr lang="en-US" dirty="0"/>
          </a:p>
        </p:txBody>
      </p:sp>
      <p:sp>
        <p:nvSpPr>
          <p:cNvPr id="4" name="Footer Placeholder 3">
            <a:extLst>
              <a:ext uri="{FF2B5EF4-FFF2-40B4-BE49-F238E27FC236}">
                <a16:creationId xmlns:a16="http://schemas.microsoft.com/office/drawing/2014/main" id="{5EEABE74-7A97-4D17-8390-42ADD25C33C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B42C1DBD-1052-425E-BF3C-983304BED5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8EEFA9E-C190-4F5C-8394-BD5F1CD55C02}" type="slidenum">
              <a:rPr lang="en-US" smtClean="0"/>
              <a:t>‹#›</a:t>
            </a:fld>
            <a:endParaRPr lang="en-US" dirty="0"/>
          </a:p>
        </p:txBody>
      </p:sp>
    </p:spTree>
    <p:extLst>
      <p:ext uri="{BB962C8B-B14F-4D97-AF65-F5344CB8AC3E}">
        <p14:creationId xmlns:p14="http://schemas.microsoft.com/office/powerpoint/2010/main" val="232480191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6371FA-A98D-41E8-93F4-09945841298A}" type="datetimeFigureOut">
              <a:rPr lang="en-US" smtClean="0"/>
              <a:t>2/18/2024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289C57-55D7-40A4-A101-E74FAC7A092B}" type="slidenum">
              <a:rPr lang="en-US" smtClean="0"/>
              <a:t>‹#›</a:t>
            </a:fld>
            <a:endParaRPr lang="en-US" dirty="0"/>
          </a:p>
        </p:txBody>
      </p:sp>
    </p:spTree>
    <p:extLst>
      <p:ext uri="{BB962C8B-B14F-4D97-AF65-F5344CB8AC3E}">
        <p14:creationId xmlns:p14="http://schemas.microsoft.com/office/powerpoint/2010/main" val="28399023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1</a:t>
            </a:fld>
            <a:endParaRPr lang="en-US" dirty="0"/>
          </a:p>
        </p:txBody>
      </p:sp>
    </p:spTree>
    <p:extLst>
      <p:ext uri="{BB962C8B-B14F-4D97-AF65-F5344CB8AC3E}">
        <p14:creationId xmlns:p14="http://schemas.microsoft.com/office/powerpoint/2010/main" val="142053992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 Id="rId5" Type="http://schemas.openxmlformats.org/officeDocument/2006/relationships/image" Target="../media/image12.svg"/><Relationship Id="rId4" Type="http://schemas.openxmlformats.org/officeDocument/2006/relationships/image" Target="../media/image11.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416040" y="3429000"/>
            <a:ext cx="4941771" cy="2128042"/>
          </a:xfrm>
        </p:spPr>
        <p:txBody>
          <a:bodyPr anchor="b">
            <a:noAutofit/>
          </a:bodyPr>
          <a:lstStyle>
            <a:lvl1pPr algn="l">
              <a:defRPr sz="3600" spc="150" baseline="0"/>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6416041" y="5586890"/>
            <a:ext cx="4941770" cy="396660"/>
          </a:xfrm>
        </p:spPr>
        <p:txBody>
          <a:bodyPr anchor="ctr" anchorCtr="0">
            <a:noAutofit/>
          </a:bodyPr>
          <a:lstStyle>
            <a:lvl1pPr marL="0" indent="0" algn="l">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pic>
        <p:nvPicPr>
          <p:cNvPr id="8" name="Graphic 7">
            <a:extLst>
              <a:ext uri="{FF2B5EF4-FFF2-40B4-BE49-F238E27FC236}">
                <a16:creationId xmlns:a16="http://schemas.microsoft.com/office/drawing/2014/main" id="{A04F1E16-9A84-4D0E-9706-79C396AF6AE6}"/>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9358" t="23650" b="-1"/>
          <a:stretch/>
        </p:blipFill>
        <p:spPr>
          <a:xfrm>
            <a:off x="0" y="0"/>
            <a:ext cx="9488312" cy="5054323"/>
          </a:xfrm>
          <a:prstGeom prst="rect">
            <a:avLst/>
          </a:prstGeom>
        </p:spPr>
      </p:pic>
    </p:spTree>
    <p:extLst>
      <p:ext uri="{BB962C8B-B14F-4D97-AF65-F5344CB8AC3E}">
        <p14:creationId xmlns:p14="http://schemas.microsoft.com/office/powerpoint/2010/main" val="17768265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mart Art">
    <p:bg>
      <p:bgRef idx="1001">
        <a:schemeClr val="bg1"/>
      </p:bgRef>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E786F69D-D4FA-4075-A7EC-8D31A184F630}"/>
              </a:ext>
              <a:ext uri="{C183D7F6-B498-43B3-948B-1728B52AA6E4}">
                <adec:decorative xmlns:adec="http://schemas.microsoft.com/office/drawing/2017/decorative" val="1"/>
              </a:ext>
            </a:extLst>
          </p:cNvPr>
          <p:cNvGrpSpPr/>
          <p:nvPr userDrawn="1"/>
        </p:nvGrpSpPr>
        <p:grpSpPr>
          <a:xfrm>
            <a:off x="0" y="0"/>
            <a:ext cx="2590800" cy="1027906"/>
            <a:chOff x="0" y="0"/>
            <a:chExt cx="2590800" cy="1027906"/>
          </a:xfrm>
        </p:grpSpPr>
        <p:cxnSp>
          <p:nvCxnSpPr>
            <p:cNvPr id="10" name="Straight Connector 9">
              <a:extLst>
                <a:ext uri="{FF2B5EF4-FFF2-40B4-BE49-F238E27FC236}">
                  <a16:creationId xmlns:a16="http://schemas.microsoft.com/office/drawing/2014/main" id="{66988B2D-0240-4256-8268-4B9FF1E72363}"/>
                </a:ext>
              </a:extLst>
            </p:cNvPr>
            <p:cNvCxnSpPr>
              <a:cxnSpLocks/>
            </p:cNvCxnSpPr>
            <p:nvPr userDrawn="1"/>
          </p:nvCxnSpPr>
          <p:spPr>
            <a:xfrm flipV="1">
              <a:off x="0" y="0"/>
              <a:ext cx="259080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8EEAAE1-3D04-41C3-B2D2-B3BEF34C3B27}"/>
                </a:ext>
              </a:extLst>
            </p:cNvPr>
            <p:cNvCxnSpPr>
              <a:cxnSpLocks/>
            </p:cNvCxnSpPr>
            <p:nvPr userDrawn="1"/>
          </p:nvCxnSpPr>
          <p:spPr>
            <a:xfrm flipH="1">
              <a:off x="0" y="0"/>
              <a:ext cx="704850" cy="10279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Autofit/>
          </a:bodyPr>
          <a:lstStyle>
            <a:lvl1pPr algn="ctr">
              <a:defRPr lang="en-US" sz="2800" kern="1200" spc="150" baseline="0" dirty="0">
                <a:solidFill>
                  <a:schemeClr val="tx1"/>
                </a:solidFill>
                <a:latin typeface="+mj-lt"/>
                <a:ea typeface="+mj-ea"/>
                <a:cs typeface="+mj-cs"/>
              </a:defRPr>
            </a:lvl1pPr>
          </a:lstStyle>
          <a:p>
            <a:r>
              <a:rPr lang="en-US" dirty="0"/>
              <a:t>CLICK TO EDIT MASTER TITLE STYLE</a:t>
            </a:r>
          </a:p>
        </p:txBody>
      </p:sp>
      <p:sp>
        <p:nvSpPr>
          <p:cNvPr id="7" name="SmartArt Placeholder 6">
            <a:extLst>
              <a:ext uri="{FF2B5EF4-FFF2-40B4-BE49-F238E27FC236}">
                <a16:creationId xmlns:a16="http://schemas.microsoft.com/office/drawing/2014/main" id="{156CA116-0F6E-4EE9-B34F-03BA07161A7A}"/>
              </a:ext>
            </a:extLst>
          </p:cNvPr>
          <p:cNvSpPr>
            <a:spLocks noGrp="1"/>
          </p:cNvSpPr>
          <p:nvPr>
            <p:ph type="dgm" sz="quarter" idx="15"/>
          </p:nvPr>
        </p:nvSpPr>
        <p:spPr>
          <a:xfrm>
            <a:off x="838200" y="2111375"/>
            <a:ext cx="10515600" cy="3744913"/>
          </a:xfrm>
        </p:spPr>
        <p:txBody>
          <a:bodyPr/>
          <a:lstStyle/>
          <a:p>
            <a:r>
              <a:rPr lang="en-US"/>
              <a:t>Click icon to add SmartArt graphic</a:t>
            </a:r>
            <a:endParaRPr lang="en-US" dirty="0"/>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268311559"/>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12" name="Graphic 10">
            <a:extLst>
              <a:ext uri="{FF2B5EF4-FFF2-40B4-BE49-F238E27FC236}">
                <a16:creationId xmlns:a16="http://schemas.microsoft.com/office/drawing/2014/main" id="{9D2AF524-D4B4-4A3A-9CE4-EDAFE1D5A37B}"/>
              </a:ext>
              <a:ext uri="{C183D7F6-B498-43B3-948B-1728B52AA6E4}">
                <adec:decorative xmlns:adec="http://schemas.microsoft.com/office/drawing/2017/decorative" val="1"/>
              </a:ext>
            </a:extLst>
          </p:cNvPr>
          <p:cNvSpPr/>
          <p:nvPr/>
        </p:nvSpPr>
        <p:spPr>
          <a:xfrm>
            <a:off x="2113884" y="0"/>
            <a:ext cx="10078116" cy="6858000"/>
          </a:xfrm>
          <a:custGeom>
            <a:avLst/>
            <a:gdLst>
              <a:gd name="connsiteX0" fmla="*/ 3793236 w 10078116"/>
              <a:gd name="connsiteY0" fmla="*/ 6858000 h 6858000"/>
              <a:gd name="connsiteX1" fmla="*/ 0 w 10078116"/>
              <a:gd name="connsiteY1" fmla="*/ 0 h 6858000"/>
              <a:gd name="connsiteX2" fmla="*/ 10078116 w 10078116"/>
              <a:gd name="connsiteY2" fmla="*/ 0 h 6858000"/>
              <a:gd name="connsiteX3" fmla="*/ 10078116 w 1007811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078116" h="6858000">
                <a:moveTo>
                  <a:pt x="3793236" y="6858000"/>
                </a:moveTo>
                <a:lnTo>
                  <a:pt x="0" y="0"/>
                </a:lnTo>
                <a:lnTo>
                  <a:pt x="10078116" y="0"/>
                </a:lnTo>
                <a:lnTo>
                  <a:pt x="10078116" y="6858000"/>
                </a:lnTo>
                <a:close/>
              </a:path>
            </a:pathLst>
          </a:custGeom>
          <a:solidFill>
            <a:schemeClr val="accent1"/>
          </a:solidFill>
          <a:ln w="9525"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6E3987A5-99A6-4B33-BAAF-53159635382E}"/>
              </a:ext>
            </a:extLst>
          </p:cNvPr>
          <p:cNvSpPr>
            <a:spLocks noGrp="1"/>
          </p:cNvSpPr>
          <p:nvPr>
            <p:ph type="title" hasCustomPrompt="1"/>
          </p:nvPr>
        </p:nvSpPr>
        <p:spPr>
          <a:xfrm>
            <a:off x="838200" y="5272533"/>
            <a:ext cx="4296508" cy="953298"/>
          </a:xfrm>
        </p:spPr>
        <p:txBody>
          <a:bodyPr>
            <a:noAutofit/>
          </a:bodyPr>
          <a:lstStyle>
            <a:lvl1pPr>
              <a:defRPr lang="en-US" sz="2800" kern="1200" spc="150" baseline="0" dirty="0">
                <a:solidFill>
                  <a:schemeClr val="tx1"/>
                </a:solidFill>
                <a:latin typeface="+mj-lt"/>
                <a:ea typeface="+mj-ea"/>
                <a:cs typeface="+mj-cs"/>
              </a:defRPr>
            </a:lvl1pPr>
          </a:lstStyle>
          <a:p>
            <a:r>
              <a:rPr lang="en-US" dirty="0"/>
              <a:t>CLICK TO EDIT TITLE</a:t>
            </a:r>
          </a:p>
        </p:txBody>
      </p:sp>
      <p:sp>
        <p:nvSpPr>
          <p:cNvPr id="16" name="Text Placeholder 15">
            <a:extLst>
              <a:ext uri="{FF2B5EF4-FFF2-40B4-BE49-F238E27FC236}">
                <a16:creationId xmlns:a16="http://schemas.microsoft.com/office/drawing/2014/main" id="{3BABF6CA-407C-4BF0-8234-1321A676E756}"/>
              </a:ext>
            </a:extLst>
          </p:cNvPr>
          <p:cNvSpPr>
            <a:spLocks noGrp="1"/>
          </p:cNvSpPr>
          <p:nvPr>
            <p:ph type="body" sz="quarter" idx="13"/>
          </p:nvPr>
        </p:nvSpPr>
        <p:spPr>
          <a:xfrm>
            <a:off x="306751" y="1507772"/>
            <a:ext cx="2141764" cy="514350"/>
          </a:xfrm>
        </p:spPr>
        <p:txBody>
          <a:bodyPr anchor="ctr">
            <a:noAutofit/>
          </a:bodyPr>
          <a:lstStyle>
            <a:lvl1pPr marL="0" indent="0" algn="r">
              <a:buNone/>
              <a:defRPr sz="2000"/>
            </a:lvl1pPr>
          </a:lstStyle>
          <a:p>
            <a:pPr lvl="0"/>
            <a:r>
              <a:rPr lang="en-US"/>
              <a:t>Click to edit Master text styles</a:t>
            </a:r>
          </a:p>
        </p:txBody>
      </p:sp>
      <p:sp>
        <p:nvSpPr>
          <p:cNvPr id="17" name="Text Placeholder 15">
            <a:extLst>
              <a:ext uri="{FF2B5EF4-FFF2-40B4-BE49-F238E27FC236}">
                <a16:creationId xmlns:a16="http://schemas.microsoft.com/office/drawing/2014/main" id="{76D8129B-5B68-421C-968C-3663C86EFC7C}"/>
              </a:ext>
            </a:extLst>
          </p:cNvPr>
          <p:cNvSpPr>
            <a:spLocks noGrp="1"/>
          </p:cNvSpPr>
          <p:nvPr>
            <p:ph type="body" sz="quarter" idx="14"/>
          </p:nvPr>
        </p:nvSpPr>
        <p:spPr>
          <a:xfrm>
            <a:off x="872808" y="2584097"/>
            <a:ext cx="2141764" cy="514350"/>
          </a:xfrm>
        </p:spPr>
        <p:txBody>
          <a:bodyPr anchor="ctr">
            <a:noAutofit/>
          </a:bodyPr>
          <a:lstStyle>
            <a:lvl1pPr marL="0" indent="0" algn="r">
              <a:buNone/>
              <a:defRPr sz="2000"/>
            </a:lvl1pPr>
          </a:lstStyle>
          <a:p>
            <a:pPr lvl="0"/>
            <a:r>
              <a:rPr lang="en-US"/>
              <a:t>Click to edit Master text styles</a:t>
            </a:r>
          </a:p>
        </p:txBody>
      </p:sp>
      <p:sp>
        <p:nvSpPr>
          <p:cNvPr id="18" name="Text Placeholder 15">
            <a:extLst>
              <a:ext uri="{FF2B5EF4-FFF2-40B4-BE49-F238E27FC236}">
                <a16:creationId xmlns:a16="http://schemas.microsoft.com/office/drawing/2014/main" id="{6C741DCA-8EBD-44F5-9D38-E938A628ADCD}"/>
              </a:ext>
            </a:extLst>
          </p:cNvPr>
          <p:cNvSpPr>
            <a:spLocks noGrp="1"/>
          </p:cNvSpPr>
          <p:nvPr>
            <p:ph type="body" sz="quarter" idx="15"/>
          </p:nvPr>
        </p:nvSpPr>
        <p:spPr>
          <a:xfrm>
            <a:off x="1479233" y="3660422"/>
            <a:ext cx="2141764" cy="514350"/>
          </a:xfrm>
        </p:spPr>
        <p:txBody>
          <a:bodyPr anchor="ctr">
            <a:noAutofit/>
          </a:bodyPr>
          <a:lstStyle>
            <a:lvl1pPr marL="0" indent="0" algn="r">
              <a:buNone/>
              <a:defRPr sz="2000"/>
            </a:lvl1pPr>
          </a:lstStyle>
          <a:p>
            <a:pPr lvl="0"/>
            <a:r>
              <a:rPr lang="en-US"/>
              <a:t>Click to edit Master text styles</a:t>
            </a:r>
          </a:p>
        </p:txBody>
      </p:sp>
      <p:sp>
        <p:nvSpPr>
          <p:cNvPr id="19" name="Text Placeholder 15">
            <a:extLst>
              <a:ext uri="{FF2B5EF4-FFF2-40B4-BE49-F238E27FC236}">
                <a16:creationId xmlns:a16="http://schemas.microsoft.com/office/drawing/2014/main" id="{5C43C6B1-A1BD-4A90-8B4B-F361C1BEDD26}"/>
              </a:ext>
            </a:extLst>
          </p:cNvPr>
          <p:cNvSpPr>
            <a:spLocks noGrp="1"/>
          </p:cNvSpPr>
          <p:nvPr>
            <p:ph type="body" sz="quarter" idx="16"/>
          </p:nvPr>
        </p:nvSpPr>
        <p:spPr>
          <a:xfrm>
            <a:off x="2063433" y="4736748"/>
            <a:ext cx="2141764" cy="514350"/>
          </a:xfrm>
        </p:spPr>
        <p:txBody>
          <a:bodyPr anchor="ctr">
            <a:noAutofit/>
          </a:bodyPr>
          <a:lstStyle>
            <a:lvl1pPr marL="0" indent="0" algn="r">
              <a:buNone/>
              <a:defRPr sz="2000"/>
            </a:lvl1pPr>
          </a:lstStyle>
          <a:p>
            <a:pPr lvl="0"/>
            <a:r>
              <a:rPr lang="en-US"/>
              <a:t>Click to edit Master text styles</a:t>
            </a:r>
          </a:p>
        </p:txBody>
      </p:sp>
      <p:sp>
        <p:nvSpPr>
          <p:cNvPr id="34" name="Text Placeholder 15">
            <a:extLst>
              <a:ext uri="{FF2B5EF4-FFF2-40B4-BE49-F238E27FC236}">
                <a16:creationId xmlns:a16="http://schemas.microsoft.com/office/drawing/2014/main" id="{0C66E1BD-33F0-4B94-BF94-CD4698F85C3D}"/>
              </a:ext>
            </a:extLst>
          </p:cNvPr>
          <p:cNvSpPr>
            <a:spLocks noGrp="1"/>
          </p:cNvSpPr>
          <p:nvPr>
            <p:ph type="body" sz="quarter" idx="17" hasCustomPrompt="1"/>
          </p:nvPr>
        </p:nvSpPr>
        <p:spPr>
          <a:xfrm>
            <a:off x="4401536" y="1613528"/>
            <a:ext cx="5102680" cy="1010842"/>
          </a:xfrm>
        </p:spPr>
        <p:txBody>
          <a:bodyPr anchor="t">
            <a:normAutofit/>
          </a:bodyPr>
          <a:lstStyle>
            <a:lvl1pPr marL="0" indent="0" algn="l">
              <a:lnSpc>
                <a:spcPct val="100000"/>
              </a:lnSpc>
              <a:buNone/>
              <a:defRPr sz="1400" spc="50" baseline="0"/>
            </a:lvl1pPr>
          </a:lstStyle>
          <a:p>
            <a:pPr lvl="0"/>
            <a:r>
              <a:rPr lang="en-US" dirty="0"/>
              <a:t>Click to edit master text style</a:t>
            </a:r>
          </a:p>
        </p:txBody>
      </p:sp>
      <p:sp>
        <p:nvSpPr>
          <p:cNvPr id="35" name="Text Placeholder 15">
            <a:extLst>
              <a:ext uri="{FF2B5EF4-FFF2-40B4-BE49-F238E27FC236}">
                <a16:creationId xmlns:a16="http://schemas.microsoft.com/office/drawing/2014/main" id="{2D4661B1-6559-407A-9AEC-A46A0570AE8F}"/>
              </a:ext>
            </a:extLst>
          </p:cNvPr>
          <p:cNvSpPr>
            <a:spLocks noGrp="1"/>
          </p:cNvSpPr>
          <p:nvPr>
            <p:ph type="body" sz="quarter" idx="18" hasCustomPrompt="1"/>
          </p:nvPr>
        </p:nvSpPr>
        <p:spPr>
          <a:xfrm>
            <a:off x="4986029" y="2682564"/>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6" name="Text Placeholder 15">
            <a:extLst>
              <a:ext uri="{FF2B5EF4-FFF2-40B4-BE49-F238E27FC236}">
                <a16:creationId xmlns:a16="http://schemas.microsoft.com/office/drawing/2014/main" id="{DCC983F7-6A25-42C0-811C-EA32138C5B80}"/>
              </a:ext>
            </a:extLst>
          </p:cNvPr>
          <p:cNvSpPr>
            <a:spLocks noGrp="1"/>
          </p:cNvSpPr>
          <p:nvPr>
            <p:ph type="body" sz="quarter" idx="19" hasCustomPrompt="1"/>
          </p:nvPr>
        </p:nvSpPr>
        <p:spPr>
          <a:xfrm>
            <a:off x="5576938" y="3755394"/>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7" name="Text Placeholder 15">
            <a:extLst>
              <a:ext uri="{FF2B5EF4-FFF2-40B4-BE49-F238E27FC236}">
                <a16:creationId xmlns:a16="http://schemas.microsoft.com/office/drawing/2014/main" id="{E83DA0EB-27DD-416A-8DA5-4AFDC8587E5C}"/>
              </a:ext>
            </a:extLst>
          </p:cNvPr>
          <p:cNvSpPr>
            <a:spLocks noGrp="1"/>
          </p:cNvSpPr>
          <p:nvPr>
            <p:ph type="body" sz="quarter" idx="20" hasCustomPrompt="1"/>
          </p:nvPr>
        </p:nvSpPr>
        <p:spPr>
          <a:xfrm>
            <a:off x="6175280" y="4824430"/>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5" name="Date Placeholder 4">
            <a:extLst>
              <a:ext uri="{FF2B5EF4-FFF2-40B4-BE49-F238E27FC236}">
                <a16:creationId xmlns:a16="http://schemas.microsoft.com/office/drawing/2014/main" id="{874DC36F-5D3E-439D-80B5-32633FC34434}"/>
              </a:ext>
            </a:extLst>
          </p:cNvPr>
          <p:cNvSpPr>
            <a:spLocks noGrp="1"/>
          </p:cNvSpPr>
          <p:nvPr>
            <p:ph type="dt" sz="half" idx="10"/>
          </p:nvPr>
        </p:nvSpPr>
        <p:spPr/>
        <p:txBody>
          <a:bodyPr/>
          <a:lstStyle>
            <a:lvl1pPr>
              <a:defRPr sz="900">
                <a:solidFill>
                  <a:srgbClr val="898989"/>
                </a:solidFill>
              </a:defRPr>
            </a:lvl1pPr>
          </a:lstStyle>
          <a:p>
            <a:r>
              <a:rPr lang="en-US" dirty="0"/>
              <a:t>20XX</a:t>
            </a:r>
          </a:p>
        </p:txBody>
      </p:sp>
      <p:sp>
        <p:nvSpPr>
          <p:cNvPr id="6" name="Footer Placeholder 5">
            <a:extLst>
              <a:ext uri="{FF2B5EF4-FFF2-40B4-BE49-F238E27FC236}">
                <a16:creationId xmlns:a16="http://schemas.microsoft.com/office/drawing/2014/main" id="{6C710A8A-CEC9-4787-A745-C28DD965F7DD}"/>
              </a:ext>
            </a:extLst>
          </p:cNvPr>
          <p:cNvSpPr>
            <a:spLocks noGrp="1"/>
          </p:cNvSpPr>
          <p:nvPr>
            <p:ph type="ftr" sz="quarter" idx="11"/>
          </p:nvPr>
        </p:nvSpPr>
        <p:spPr>
          <a:xfrm>
            <a:off x="6749143" y="6356350"/>
            <a:ext cx="3775981" cy="365125"/>
          </a:xfrm>
        </p:spPr>
        <p:txBody>
          <a:bodyPr/>
          <a:lstStyle>
            <a:lvl1pPr>
              <a:defRPr sz="900"/>
            </a:lvl1pPr>
          </a:lstStyle>
          <a:p>
            <a:r>
              <a:rPr lang="en-US" dirty="0"/>
              <a:t>PRESENTATION TITLE</a:t>
            </a:r>
          </a:p>
        </p:txBody>
      </p:sp>
      <p:sp>
        <p:nvSpPr>
          <p:cNvPr id="7" name="Slide Number Placeholder 6">
            <a:extLst>
              <a:ext uri="{FF2B5EF4-FFF2-40B4-BE49-F238E27FC236}">
                <a16:creationId xmlns:a16="http://schemas.microsoft.com/office/drawing/2014/main" id="{4162BD04-8F01-472A-9456-4702A2218BB5}"/>
              </a:ext>
            </a:extLst>
          </p:cNvPr>
          <p:cNvSpPr>
            <a:spLocks noGrp="1"/>
          </p:cNvSpPr>
          <p:nvPr>
            <p:ph type="sldNum" sz="quarter" idx="12"/>
          </p:nvPr>
        </p:nvSpPr>
        <p:spPr>
          <a:xfrm>
            <a:off x="10810874" y="6356350"/>
            <a:ext cx="542925" cy="365125"/>
          </a:xfrm>
        </p:spPr>
        <p:txBody>
          <a:bodyPr/>
          <a:lstStyle>
            <a:lvl1pPr>
              <a:defRPr sz="900"/>
            </a:lvl1pPr>
          </a:lstStyle>
          <a:p>
            <a:fld id="{A49DFD55-3C28-40EF-9E31-A92D2E4017FF}" type="slidenum">
              <a:rPr lang="en-US" smtClean="0"/>
              <a:pPr/>
              <a:t>‹#›</a:t>
            </a:fld>
            <a:endParaRPr lang="en-US" dirty="0"/>
          </a:p>
        </p:txBody>
      </p:sp>
      <p:cxnSp>
        <p:nvCxnSpPr>
          <p:cNvPr id="3" name="Straight Connector 2">
            <a:extLst>
              <a:ext uri="{FF2B5EF4-FFF2-40B4-BE49-F238E27FC236}">
                <a16:creationId xmlns:a16="http://schemas.microsoft.com/office/drawing/2014/main" id="{D3795F91-C721-4363-956D-756673AE7957}"/>
              </a:ext>
              <a:ext uri="{C183D7F6-B498-43B3-948B-1728B52AA6E4}">
                <adec:decorative xmlns:adec="http://schemas.microsoft.com/office/drawing/2017/decorative" val="1"/>
              </a:ext>
            </a:extLst>
          </p:cNvPr>
          <p:cNvCxnSpPr>
            <a:cxnSpLocks/>
          </p:cNvCxnSpPr>
          <p:nvPr userDrawn="1"/>
        </p:nvCxnSpPr>
        <p:spPr>
          <a:xfrm>
            <a:off x="4353515" y="5023933"/>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4" name="Straight Connector 3">
            <a:extLst>
              <a:ext uri="{FF2B5EF4-FFF2-40B4-BE49-F238E27FC236}">
                <a16:creationId xmlns:a16="http://schemas.microsoft.com/office/drawing/2014/main" id="{8AC14461-E27D-413D-B31A-47B74646AF25}"/>
              </a:ext>
              <a:ext uri="{C183D7F6-B498-43B3-948B-1728B52AA6E4}">
                <adec:decorative xmlns:adec="http://schemas.microsoft.com/office/drawing/2017/decorative" val="1"/>
              </a:ext>
            </a:extLst>
          </p:cNvPr>
          <p:cNvCxnSpPr>
            <a:cxnSpLocks/>
          </p:cNvCxnSpPr>
          <p:nvPr userDrawn="1"/>
        </p:nvCxnSpPr>
        <p:spPr>
          <a:xfrm>
            <a:off x="3759917" y="3948451"/>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8" name="Straight Connector 7">
            <a:extLst>
              <a:ext uri="{FF2B5EF4-FFF2-40B4-BE49-F238E27FC236}">
                <a16:creationId xmlns:a16="http://schemas.microsoft.com/office/drawing/2014/main" id="{4D6AEA4C-7710-4829-BA87-8DD77F15932C}"/>
              </a:ext>
              <a:ext uri="{C183D7F6-B498-43B3-948B-1728B52AA6E4}">
                <adec:decorative xmlns:adec="http://schemas.microsoft.com/office/drawing/2017/decorative" val="1"/>
              </a:ext>
            </a:extLst>
          </p:cNvPr>
          <p:cNvCxnSpPr>
            <a:cxnSpLocks/>
          </p:cNvCxnSpPr>
          <p:nvPr userDrawn="1"/>
        </p:nvCxnSpPr>
        <p:spPr>
          <a:xfrm>
            <a:off x="3173453" y="2872686"/>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9" name="Straight Connector 8">
            <a:extLst>
              <a:ext uri="{FF2B5EF4-FFF2-40B4-BE49-F238E27FC236}">
                <a16:creationId xmlns:a16="http://schemas.microsoft.com/office/drawing/2014/main" id="{E9BD473E-6203-491C-87AC-54AC0AB23333}"/>
              </a:ext>
              <a:ext uri="{C183D7F6-B498-43B3-948B-1728B52AA6E4}">
                <adec:decorative xmlns:adec="http://schemas.microsoft.com/office/drawing/2017/decorative" val="1"/>
              </a:ext>
            </a:extLst>
          </p:cNvPr>
          <p:cNvCxnSpPr>
            <a:cxnSpLocks/>
          </p:cNvCxnSpPr>
          <p:nvPr userDrawn="1"/>
        </p:nvCxnSpPr>
        <p:spPr>
          <a:xfrm>
            <a:off x="2586263" y="1796083"/>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11652594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Two Content">
    <p:bg>
      <p:bgPr>
        <a:solidFill>
          <a:schemeClr val="accent1"/>
        </a:solidFill>
        <a:effectLst/>
      </p:bgPr>
    </p:bg>
    <p:spTree>
      <p:nvGrpSpPr>
        <p:cNvPr id="1" name=""/>
        <p:cNvGrpSpPr/>
        <p:nvPr/>
      </p:nvGrpSpPr>
      <p:grpSpPr>
        <a:xfrm>
          <a:off x="0" y="0"/>
          <a:ext cx="0" cy="0"/>
          <a:chOff x="0" y="0"/>
          <a:chExt cx="0" cy="0"/>
        </a:xfrm>
      </p:grpSpPr>
      <p:pic>
        <p:nvPicPr>
          <p:cNvPr id="11" name="Graphic 10">
            <a:extLst>
              <a:ext uri="{FF2B5EF4-FFF2-40B4-BE49-F238E27FC236}">
                <a16:creationId xmlns:a16="http://schemas.microsoft.com/office/drawing/2014/main" id="{EE24E1DB-1F20-4C28-8069-D9219D1F8BBD}"/>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9434" t="20278" b="22673"/>
          <a:stretch/>
        </p:blipFill>
        <p:spPr>
          <a:xfrm>
            <a:off x="25785" y="0"/>
            <a:ext cx="4368030" cy="3912394"/>
          </a:xfrm>
          <a:prstGeom prst="rect">
            <a:avLst/>
          </a:prstGeom>
        </p:spPr>
      </p:pic>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2933700" y="572757"/>
            <a:ext cx="8421688" cy="1644984"/>
          </a:xfrm>
        </p:spPr>
        <p:txBody>
          <a:bodyPr>
            <a:no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933700" y="2883877"/>
            <a:ext cx="3924300" cy="864157"/>
          </a:xfrm>
        </p:spPr>
        <p:txBody>
          <a:bodyPr anchor="ctr" anchorCtr="0">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2933700" y="3834606"/>
            <a:ext cx="3924300"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7410173" y="2883877"/>
            <a:ext cx="3943627" cy="864157"/>
          </a:xfrm>
        </p:spPr>
        <p:txBody>
          <a:bodyPr anchor="ctr" anchorCtr="0">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7410173" y="3834606"/>
            <a:ext cx="3943627"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24324519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ree Conten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238250" y="522515"/>
            <a:ext cx="9710646" cy="1377306"/>
          </a:xfrm>
        </p:spPr>
        <p:txBody>
          <a:bodyPr>
            <a:no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243104" y="3023393"/>
            <a:ext cx="2882475" cy="768371"/>
          </a:xfrm>
        </p:spPr>
        <p:txBody>
          <a:bodyPr anchor="ctr" anchorCtr="0">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1243104" y="3834606"/>
            <a:ext cx="2882475"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4647665" y="3023393"/>
            <a:ext cx="2896671" cy="768371"/>
          </a:xfrm>
        </p:spPr>
        <p:txBody>
          <a:bodyPr anchor="ctr" anchorCtr="0">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4647665" y="3834606"/>
            <a:ext cx="2896671"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2">
            <a:extLst>
              <a:ext uri="{FF2B5EF4-FFF2-40B4-BE49-F238E27FC236}">
                <a16:creationId xmlns:a16="http://schemas.microsoft.com/office/drawing/2014/main" id="{1F60A771-8BBC-4565-AB09-402DA7CB2780}"/>
              </a:ext>
            </a:extLst>
          </p:cNvPr>
          <p:cNvSpPr>
            <a:spLocks noGrp="1"/>
          </p:cNvSpPr>
          <p:nvPr>
            <p:ph type="body" idx="13" hasCustomPrompt="1"/>
          </p:nvPr>
        </p:nvSpPr>
        <p:spPr>
          <a:xfrm>
            <a:off x="8066421" y="3023393"/>
            <a:ext cx="2882475" cy="768371"/>
          </a:xfrm>
        </p:spPr>
        <p:txBody>
          <a:bodyPr anchor="ctr" anchorCtr="0">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8066421" y="3834606"/>
            <a:ext cx="2882475"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grpSp>
        <p:nvGrpSpPr>
          <p:cNvPr id="10" name="Group 9">
            <a:extLst>
              <a:ext uri="{FF2B5EF4-FFF2-40B4-BE49-F238E27FC236}">
                <a16:creationId xmlns:a16="http://schemas.microsoft.com/office/drawing/2014/main" id="{B2368EF4-1233-48C7-8DB5-75844BFCD594}"/>
              </a:ext>
              <a:ext uri="{C183D7F6-B498-43B3-948B-1728B52AA6E4}">
                <adec:decorative xmlns:adec="http://schemas.microsoft.com/office/drawing/2017/decorative" val="1"/>
              </a:ext>
            </a:extLst>
          </p:cNvPr>
          <p:cNvGrpSpPr/>
          <p:nvPr userDrawn="1"/>
        </p:nvGrpSpPr>
        <p:grpSpPr>
          <a:xfrm>
            <a:off x="0" y="0"/>
            <a:ext cx="2238376" cy="3105150"/>
            <a:chOff x="0" y="0"/>
            <a:chExt cx="2238376" cy="3105150"/>
          </a:xfrm>
        </p:grpSpPr>
        <p:cxnSp>
          <p:nvCxnSpPr>
            <p:cNvPr id="16" name="Straight Connector 15">
              <a:extLst>
                <a:ext uri="{FF2B5EF4-FFF2-40B4-BE49-F238E27FC236}">
                  <a16:creationId xmlns:a16="http://schemas.microsoft.com/office/drawing/2014/main" id="{463D7850-C2A6-43CE-BBE4-8E81A0A593BF}"/>
                </a:ext>
              </a:extLst>
            </p:cNvPr>
            <p:cNvCxnSpPr>
              <a:cxnSpLocks/>
            </p:cNvCxnSpPr>
            <p:nvPr userDrawn="1"/>
          </p:nvCxnSpPr>
          <p:spPr>
            <a:xfrm flipH="1">
              <a:off x="0" y="0"/>
              <a:ext cx="1238250" cy="310515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BAD3E03-2E3B-440C-9105-6F9D33006D66}"/>
                </a:ext>
              </a:extLst>
            </p:cNvPr>
            <p:cNvCxnSpPr>
              <a:cxnSpLocks/>
            </p:cNvCxnSpPr>
            <p:nvPr userDrawn="1"/>
          </p:nvCxnSpPr>
          <p:spPr>
            <a:xfrm flipH="1">
              <a:off x="0" y="0"/>
              <a:ext cx="2238376" cy="24765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18896713"/>
      </p:ext>
    </p:extLst>
  </p:cSld>
  <p:clrMapOvr>
    <a:overrideClrMapping bg1="lt1" tx1="dk1" bg2="lt2" tx2="dk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5476875" y="954593"/>
            <a:ext cx="5111750" cy="1921958"/>
          </a:xfrm>
        </p:spPr>
        <p:txBody>
          <a:bodyPr anchor="b">
            <a:no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5476875" y="3660774"/>
            <a:ext cx="5111750" cy="1921958"/>
          </a:xfrm>
        </p:spPr>
        <p:txBody>
          <a:bodyPr>
            <a:normAutofit/>
          </a:bodyPr>
          <a:lstStyle>
            <a:lvl1pPr marL="0" indent="0">
              <a:lnSpc>
                <a:spcPct val="100000"/>
              </a:lnSpc>
              <a:buNone/>
              <a:defRPr sz="1400" spc="5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grpSp>
        <p:nvGrpSpPr>
          <p:cNvPr id="4" name="Group 3">
            <a:extLst>
              <a:ext uri="{FF2B5EF4-FFF2-40B4-BE49-F238E27FC236}">
                <a16:creationId xmlns:a16="http://schemas.microsoft.com/office/drawing/2014/main" id="{D74AA03A-263D-4B5F-B05B-7D6923A9A4D3}"/>
              </a:ext>
              <a:ext uri="{C183D7F6-B498-43B3-948B-1728B52AA6E4}">
                <adec:decorative xmlns:adec="http://schemas.microsoft.com/office/drawing/2017/decorative" val="1"/>
              </a:ext>
            </a:extLst>
          </p:cNvPr>
          <p:cNvGrpSpPr/>
          <p:nvPr userDrawn="1"/>
        </p:nvGrpSpPr>
        <p:grpSpPr>
          <a:xfrm>
            <a:off x="0" y="0"/>
            <a:ext cx="4762501" cy="5186363"/>
            <a:chOff x="0" y="0"/>
            <a:chExt cx="4762501" cy="5186363"/>
          </a:xfrm>
        </p:grpSpPr>
        <p:cxnSp>
          <p:nvCxnSpPr>
            <p:cNvPr id="23" name="Straight Connector 22">
              <a:extLst>
                <a:ext uri="{FF2B5EF4-FFF2-40B4-BE49-F238E27FC236}">
                  <a16:creationId xmlns:a16="http://schemas.microsoft.com/office/drawing/2014/main" id="{D87F08D6-2CA7-4A5A-BE34-07113DCA535D}"/>
                </a:ext>
              </a:extLst>
            </p:cNvPr>
            <p:cNvCxnSpPr>
              <a:cxnSpLocks/>
            </p:cNvCxnSpPr>
            <p:nvPr userDrawn="1"/>
          </p:nvCxnSpPr>
          <p:spPr>
            <a:xfrm flipH="1" flipV="1">
              <a:off x="0" y="876300"/>
              <a:ext cx="4762500" cy="16287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768C87F-B9C3-4DFF-8454-F3F52CE4346B}"/>
                </a:ext>
              </a:extLst>
            </p:cNvPr>
            <p:cNvCxnSpPr>
              <a:cxnSpLocks/>
            </p:cNvCxnSpPr>
            <p:nvPr userDrawn="1"/>
          </p:nvCxnSpPr>
          <p:spPr>
            <a:xfrm flipH="1" flipV="1">
              <a:off x="2638425" y="0"/>
              <a:ext cx="2124076" cy="51863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1" name="Date Placeholder 6">
            <a:extLst>
              <a:ext uri="{FF2B5EF4-FFF2-40B4-BE49-F238E27FC236}">
                <a16:creationId xmlns:a16="http://schemas.microsoft.com/office/drawing/2014/main" id="{71F34533-9677-48AF-9374-976825F4BB7E}"/>
              </a:ext>
            </a:extLst>
          </p:cNvPr>
          <p:cNvSpPr>
            <a:spLocks noGrp="1"/>
          </p:cNvSpPr>
          <p:nvPr>
            <p:ph type="dt" sz="half" idx="10"/>
          </p:nvPr>
        </p:nvSpPr>
        <p:spPr>
          <a:xfrm>
            <a:off x="838200" y="6356350"/>
            <a:ext cx="2743200" cy="365125"/>
          </a:xfrm>
        </p:spPr>
        <p:txBody>
          <a:bodyPr/>
          <a:lstStyle>
            <a:lvl1pPr>
              <a:defRPr sz="900"/>
            </a:lvl1pPr>
          </a:lstStyle>
          <a:p>
            <a:r>
              <a:rPr lang="en-US" dirty="0"/>
              <a:t>20XX</a:t>
            </a:r>
          </a:p>
        </p:txBody>
      </p:sp>
      <p:sp>
        <p:nvSpPr>
          <p:cNvPr id="22" name="Footer Placeholder 7">
            <a:extLst>
              <a:ext uri="{FF2B5EF4-FFF2-40B4-BE49-F238E27FC236}">
                <a16:creationId xmlns:a16="http://schemas.microsoft.com/office/drawing/2014/main" id="{4FAB8A26-B99E-4F96-8327-A932A14F2C03}"/>
              </a:ext>
            </a:extLst>
          </p:cNvPr>
          <p:cNvSpPr>
            <a:spLocks noGrp="1"/>
          </p:cNvSpPr>
          <p:nvPr>
            <p:ph type="ftr" sz="quarter" idx="11"/>
          </p:nvPr>
        </p:nvSpPr>
        <p:spPr>
          <a:xfrm>
            <a:off x="4038600" y="6356350"/>
            <a:ext cx="4114800" cy="365125"/>
          </a:xfrm>
        </p:spPr>
        <p:txBody>
          <a:bodyPr/>
          <a:lstStyle>
            <a:lvl1pPr>
              <a:defRPr sz="900"/>
            </a:lvl1pPr>
          </a:lstStyle>
          <a:p>
            <a:r>
              <a:rPr lang="en-US" dirty="0"/>
              <a:t>PRESENTATION TITLE</a:t>
            </a:r>
          </a:p>
        </p:txBody>
      </p:sp>
      <p:sp>
        <p:nvSpPr>
          <p:cNvPr id="24" name="Slide Number Placeholder 8">
            <a:extLst>
              <a:ext uri="{FF2B5EF4-FFF2-40B4-BE49-F238E27FC236}">
                <a16:creationId xmlns:a16="http://schemas.microsoft.com/office/drawing/2014/main" id="{EB0962D2-BCC3-48AB-A769-2A7327D29191}"/>
              </a:ext>
            </a:extLst>
          </p:cNvPr>
          <p:cNvSpPr>
            <a:spLocks noGrp="1"/>
          </p:cNvSpPr>
          <p:nvPr>
            <p:ph type="sldNum" sz="quarter" idx="12"/>
          </p:nvPr>
        </p:nvSpPr>
        <p:spPr>
          <a:xfrm>
            <a:off x="8610600" y="6356350"/>
            <a:ext cx="2743200"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917780591"/>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4267200" y="351693"/>
            <a:ext cx="4179570" cy="2453652"/>
          </a:xfrm>
        </p:spPr>
        <p:txBody>
          <a:bodyPr anchor="b">
            <a:noAutofit/>
          </a:bodyPr>
          <a:lstStyle>
            <a:lvl1pPr algn="l">
              <a:defRPr sz="3600" spc="150" baseline="0">
                <a:solidFill>
                  <a:schemeClr val="bg1"/>
                </a:solidFill>
              </a:defRPr>
            </a:lvl1pPr>
          </a:lstStyle>
          <a:p>
            <a:r>
              <a:rPr lang="en-US" dirty="0"/>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4267200" y="3238103"/>
            <a:ext cx="4179570" cy="2107620"/>
          </a:xfrm>
        </p:spPr>
        <p:txBody>
          <a:bodyPr>
            <a:normAutofit/>
          </a:bodyPr>
          <a:lstStyle>
            <a:lvl1pPr marL="0" indent="0" algn="l">
              <a:lnSpc>
                <a:spcPct val="150000"/>
              </a:lnSpc>
              <a:buNone/>
              <a:defRPr sz="1400" spc="5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6" name="Graphic 5">
            <a:extLst>
              <a:ext uri="{FF2B5EF4-FFF2-40B4-BE49-F238E27FC236}">
                <a16:creationId xmlns:a16="http://schemas.microsoft.com/office/drawing/2014/main" id="{ED3361C9-310A-4255-A94E-B77588962DA5}"/>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3176938" cy="6858000"/>
          </a:xfrm>
          <a:prstGeom prst="rect">
            <a:avLst/>
          </a:prstGeom>
        </p:spPr>
      </p:pic>
      <p:sp>
        <p:nvSpPr>
          <p:cNvPr id="9" name="Date Placeholder 6">
            <a:extLst>
              <a:ext uri="{FF2B5EF4-FFF2-40B4-BE49-F238E27FC236}">
                <a16:creationId xmlns:a16="http://schemas.microsoft.com/office/drawing/2014/main" id="{BF358517-D7B7-40D0-A9D0-B650C80898AC}"/>
              </a:ext>
            </a:extLst>
          </p:cNvPr>
          <p:cNvSpPr>
            <a:spLocks noGrp="1"/>
          </p:cNvSpPr>
          <p:nvPr>
            <p:ph type="dt" sz="half" idx="10"/>
          </p:nvPr>
        </p:nvSpPr>
        <p:spPr>
          <a:xfrm>
            <a:off x="4267200" y="6356350"/>
            <a:ext cx="1774371" cy="365125"/>
          </a:xfrm>
        </p:spPr>
        <p:txBody>
          <a:bodyPr/>
          <a:lstStyle>
            <a:lvl1pPr>
              <a:defRPr sz="900"/>
            </a:lvl1pPr>
          </a:lstStyle>
          <a:p>
            <a:r>
              <a:rPr lang="en-US" dirty="0"/>
              <a:t>20XX</a:t>
            </a:r>
          </a:p>
        </p:txBody>
      </p:sp>
      <p:sp>
        <p:nvSpPr>
          <p:cNvPr id="10" name="Footer Placeholder 7">
            <a:extLst>
              <a:ext uri="{FF2B5EF4-FFF2-40B4-BE49-F238E27FC236}">
                <a16:creationId xmlns:a16="http://schemas.microsoft.com/office/drawing/2014/main" id="{6026D44C-0B39-4DE1-A0FC-5615DDAAE3CE}"/>
              </a:ext>
            </a:extLst>
          </p:cNvPr>
          <p:cNvSpPr>
            <a:spLocks noGrp="1"/>
          </p:cNvSpPr>
          <p:nvPr>
            <p:ph type="ftr" sz="quarter" idx="11"/>
          </p:nvPr>
        </p:nvSpPr>
        <p:spPr>
          <a:xfrm>
            <a:off x="6479721" y="6356350"/>
            <a:ext cx="2661557" cy="365125"/>
          </a:xfrm>
        </p:spPr>
        <p:txBody>
          <a:bodyPr/>
          <a:lstStyle>
            <a:lvl1pPr>
              <a:defRPr sz="900"/>
            </a:lvl1pPr>
          </a:lstStyle>
          <a:p>
            <a:r>
              <a:rPr lang="en-US" dirty="0"/>
              <a:t>PRESENTATION TITLE</a:t>
            </a:r>
          </a:p>
        </p:txBody>
      </p:sp>
      <p:sp>
        <p:nvSpPr>
          <p:cNvPr id="11" name="Slide Number Placeholder 8">
            <a:extLst>
              <a:ext uri="{FF2B5EF4-FFF2-40B4-BE49-F238E27FC236}">
                <a16:creationId xmlns:a16="http://schemas.microsoft.com/office/drawing/2014/main" id="{0F8222B4-B618-42C4-8BDB-D2E4DF2F22C3}"/>
              </a:ext>
            </a:extLst>
          </p:cNvPr>
          <p:cNvSpPr>
            <a:spLocks noGrp="1"/>
          </p:cNvSpPr>
          <p:nvPr>
            <p:ph type="sldNum" sz="quarter" idx="12"/>
          </p:nvPr>
        </p:nvSpPr>
        <p:spPr>
          <a:xfrm>
            <a:off x="9579428" y="6356350"/>
            <a:ext cx="1774371"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12911404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Agenda">
    <p:bg>
      <p:bgPr>
        <a:solidFill>
          <a:schemeClr val="tx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D514C6BF-376E-43E8-881D-2E767426990A}"/>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8301" r="28341" b="23071"/>
          <a:stretch/>
        </p:blipFill>
        <p:spPr>
          <a:xfrm>
            <a:off x="5488815" y="0"/>
            <a:ext cx="6703185" cy="6858000"/>
          </a:xfrm>
          <a:prstGeom prst="rect">
            <a:avLst/>
          </a:prstGeom>
        </p:spPr>
      </p:pic>
      <p:sp>
        <p:nvSpPr>
          <p:cNvPr id="2" name="Title 1">
            <a:extLst>
              <a:ext uri="{FF2B5EF4-FFF2-40B4-BE49-F238E27FC236}">
                <a16:creationId xmlns:a16="http://schemas.microsoft.com/office/drawing/2014/main" id="{3F0A9B92-C2D0-466A-A680-A35832C452B3}"/>
              </a:ext>
            </a:extLst>
          </p:cNvPr>
          <p:cNvSpPr>
            <a:spLocks noGrp="1"/>
          </p:cNvSpPr>
          <p:nvPr>
            <p:ph type="title" hasCustomPrompt="1"/>
          </p:nvPr>
        </p:nvSpPr>
        <p:spPr>
          <a:xfrm>
            <a:off x="1333500" y="291403"/>
            <a:ext cx="2895600" cy="2054606"/>
          </a:xfrm>
        </p:spPr>
        <p:txBody>
          <a:bodyPr anchor="b">
            <a:noAutofit/>
          </a:bodyPr>
          <a:lstStyle>
            <a:lvl1pPr>
              <a:defRPr sz="2800" spc="150" baseline="0">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2DA41CE6-5A88-4C5C-B2A4-6A5D2153B16F}"/>
              </a:ext>
            </a:extLst>
          </p:cNvPr>
          <p:cNvSpPr>
            <a:spLocks noGrp="1"/>
          </p:cNvSpPr>
          <p:nvPr>
            <p:ph idx="1"/>
          </p:nvPr>
        </p:nvSpPr>
        <p:spPr>
          <a:xfrm>
            <a:off x="1333500" y="2924175"/>
            <a:ext cx="2895600" cy="2519363"/>
          </a:xfrm>
        </p:spPr>
        <p:txBody>
          <a:bodyPr>
            <a:normAutofit/>
          </a:bodyPr>
          <a:lstStyle>
            <a:lvl1pPr marL="0" indent="0">
              <a:lnSpc>
                <a:spcPct val="150000"/>
              </a:lnSpc>
              <a:buNone/>
              <a:defRPr sz="1400">
                <a:solidFill>
                  <a:schemeClr val="bg1"/>
                </a:solidFill>
              </a:defRPr>
            </a:lvl1pPr>
            <a:lvl2pPr marL="457200" indent="0">
              <a:lnSpc>
                <a:spcPct val="150000"/>
              </a:lnSpc>
              <a:buNone/>
              <a:defRPr sz="1400">
                <a:solidFill>
                  <a:schemeClr val="bg1"/>
                </a:solidFill>
              </a:defRPr>
            </a:lvl2pPr>
            <a:lvl3pPr marL="914400" indent="0">
              <a:lnSpc>
                <a:spcPct val="150000"/>
              </a:lnSpc>
              <a:buNone/>
              <a:defRPr sz="1400">
                <a:solidFill>
                  <a:schemeClr val="bg1"/>
                </a:solidFill>
              </a:defRPr>
            </a:lvl3pPr>
            <a:lvl4pPr marL="1371600" indent="0">
              <a:lnSpc>
                <a:spcPct val="150000"/>
              </a:lnSpc>
              <a:buNone/>
              <a:defRPr sz="1400">
                <a:solidFill>
                  <a:schemeClr val="bg1"/>
                </a:solidFill>
              </a:defRPr>
            </a:lvl4pPr>
            <a:lvl5pPr marL="1828800" indent="0">
              <a:lnSpc>
                <a:spcPct val="150000"/>
              </a:lnSpc>
              <a:buNone/>
              <a:defRPr sz="14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9F5093-3C53-4152-B8FE-0522E0795269}"/>
              </a:ext>
            </a:extLst>
          </p:cNvPr>
          <p:cNvSpPr>
            <a:spLocks noGrp="1"/>
          </p:cNvSpPr>
          <p:nvPr>
            <p:ph type="dt" sz="half" idx="10"/>
          </p:nvPr>
        </p:nvSpPr>
        <p:spPr>
          <a:xfrm>
            <a:off x="1333500" y="6356350"/>
            <a:ext cx="985157" cy="365125"/>
          </a:xfrm>
        </p:spPr>
        <p:txBody>
          <a:bodyPr/>
          <a:lstStyle>
            <a:lvl1pPr>
              <a:defRPr sz="900"/>
            </a:lvl1pPr>
          </a:lstStyle>
          <a:p>
            <a:r>
              <a:rPr lang="en-US" dirty="0"/>
              <a:t>20XX</a:t>
            </a:r>
          </a:p>
        </p:txBody>
      </p:sp>
      <p:sp>
        <p:nvSpPr>
          <p:cNvPr id="5" name="Footer Placeholder 4">
            <a:extLst>
              <a:ext uri="{FF2B5EF4-FFF2-40B4-BE49-F238E27FC236}">
                <a16:creationId xmlns:a16="http://schemas.microsoft.com/office/drawing/2014/main" id="{7727F11D-8AF8-44D6-A48B-D8C7779B8B08}"/>
              </a:ext>
            </a:extLst>
          </p:cNvPr>
          <p:cNvSpPr>
            <a:spLocks noGrp="1"/>
          </p:cNvSpPr>
          <p:nvPr>
            <p:ph type="ftr" sz="quarter" idx="11"/>
          </p:nvPr>
        </p:nvSpPr>
        <p:spPr>
          <a:xfrm>
            <a:off x="2669886" y="6356349"/>
            <a:ext cx="2482842" cy="365125"/>
          </a:xfrm>
        </p:spPr>
        <p:txBody>
          <a:bodyPr/>
          <a:lstStyle>
            <a:lvl1pPr>
              <a:defRPr sz="900"/>
            </a:lvl1pPr>
          </a:lstStyle>
          <a:p>
            <a:r>
              <a:rPr lang="en-US" dirty="0"/>
              <a:t>PRESENTATION TITLE</a:t>
            </a:r>
          </a:p>
        </p:txBody>
      </p:sp>
      <p:sp>
        <p:nvSpPr>
          <p:cNvPr id="6" name="Slide Number Placeholder 5">
            <a:extLst>
              <a:ext uri="{FF2B5EF4-FFF2-40B4-BE49-F238E27FC236}">
                <a16:creationId xmlns:a16="http://schemas.microsoft.com/office/drawing/2014/main" id="{658C0879-6B0F-4AF6-A997-EC61DA8964AE}"/>
              </a:ext>
            </a:extLst>
          </p:cNvPr>
          <p:cNvSpPr>
            <a:spLocks noGrp="1"/>
          </p:cNvSpPr>
          <p:nvPr>
            <p:ph type="sldNum" sz="quarter" idx="12"/>
          </p:nvPr>
        </p:nvSpPr>
        <p:spPr>
          <a:xfrm>
            <a:off x="5536305" y="6356350"/>
            <a:ext cx="987552"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9821249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roduction">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D7A1CF8B-3479-49A3-A30E-2F2ECE962075}"/>
              </a:ext>
              <a:ext uri="{C183D7F6-B498-43B3-948B-1728B52AA6E4}">
                <adec:decorative xmlns:adec="http://schemas.microsoft.com/office/drawing/2017/decorative" val="1"/>
              </a:ext>
            </a:extLst>
          </p:cNvPr>
          <p:cNvGrpSpPr/>
          <p:nvPr userDrawn="1"/>
        </p:nvGrpSpPr>
        <p:grpSpPr>
          <a:xfrm>
            <a:off x="6953250" y="-25401"/>
            <a:ext cx="5238750" cy="6902451"/>
            <a:chOff x="6953250" y="-25401"/>
            <a:chExt cx="5238750" cy="6902451"/>
          </a:xfrm>
        </p:grpSpPr>
        <p:cxnSp>
          <p:nvCxnSpPr>
            <p:cNvPr id="14" name="Straight Connector 13">
              <a:extLst>
                <a:ext uri="{FF2B5EF4-FFF2-40B4-BE49-F238E27FC236}">
                  <a16:creationId xmlns:a16="http://schemas.microsoft.com/office/drawing/2014/main" id="{49FBD260-5143-4B12-B9F8-33E48D548909}"/>
                </a:ext>
              </a:extLst>
            </p:cNvPr>
            <p:cNvCxnSpPr/>
            <p:nvPr userDrawn="1"/>
          </p:nvCxnSpPr>
          <p:spPr>
            <a:xfrm>
              <a:off x="9096375" y="1497012"/>
              <a:ext cx="30956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87F08D6-2CA7-4A5A-BE34-07113DCA535D}"/>
                </a:ext>
              </a:extLst>
            </p:cNvPr>
            <p:cNvCxnSpPr/>
            <p:nvPr userDrawn="1"/>
          </p:nvCxnSpPr>
          <p:spPr>
            <a:xfrm flipH="1">
              <a:off x="6953250" y="-25401"/>
              <a:ext cx="3790950" cy="690245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1362075" y="612949"/>
            <a:ext cx="5111750" cy="2263602"/>
          </a:xfrm>
        </p:spPr>
        <p:txBody>
          <a:bodyPr anchor="b">
            <a:no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1362075" y="3660774"/>
            <a:ext cx="5111750" cy="2263602"/>
          </a:xfrm>
        </p:spPr>
        <p:txBody>
          <a:bodyPr>
            <a:normAutofit/>
          </a:bodyPr>
          <a:lstStyle>
            <a:lvl1pPr marL="0" indent="0">
              <a:lnSpc>
                <a:spcPct val="100000"/>
              </a:lnSpc>
              <a:buNone/>
              <a:defRPr sz="1400" spc="5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C11EBF9-6826-475B-8079-C11128991BAE}"/>
              </a:ext>
            </a:extLst>
          </p:cNvPr>
          <p:cNvSpPr>
            <a:spLocks noGrp="1"/>
          </p:cNvSpPr>
          <p:nvPr>
            <p:ph type="dt" sz="half" idx="10"/>
          </p:nvPr>
        </p:nvSpPr>
        <p:spPr>
          <a:xfrm>
            <a:off x="838200" y="6356350"/>
            <a:ext cx="1219200" cy="365125"/>
          </a:xfrm>
        </p:spPr>
        <p:txBody>
          <a:bodyPr/>
          <a:lstStyle>
            <a:lvl1pPr>
              <a:defRPr sz="900"/>
            </a:lvl1pPr>
          </a:lstStyle>
          <a:p>
            <a:r>
              <a:rPr lang="en-US" dirty="0"/>
              <a:t>20XX</a:t>
            </a:r>
          </a:p>
        </p:txBody>
      </p:sp>
      <p:sp>
        <p:nvSpPr>
          <p:cNvPr id="5" name="Footer Placeholder 4">
            <a:extLst>
              <a:ext uri="{FF2B5EF4-FFF2-40B4-BE49-F238E27FC236}">
                <a16:creationId xmlns:a16="http://schemas.microsoft.com/office/drawing/2014/main" id="{3FB726A3-DF54-47D2-8C3A-34FD43A19E8E}"/>
              </a:ext>
            </a:extLst>
          </p:cNvPr>
          <p:cNvSpPr>
            <a:spLocks noGrp="1"/>
          </p:cNvSpPr>
          <p:nvPr>
            <p:ph type="ftr" sz="quarter" idx="11"/>
          </p:nvPr>
        </p:nvSpPr>
        <p:spPr>
          <a:xfrm>
            <a:off x="2463800" y="6356350"/>
            <a:ext cx="3479800" cy="365125"/>
          </a:xfrm>
        </p:spPr>
        <p:txBody>
          <a:bodyPr/>
          <a:lstStyle>
            <a:lvl1pPr>
              <a:defRPr sz="900"/>
            </a:lvl1pPr>
          </a:lstStyle>
          <a:p>
            <a:r>
              <a:rPr lang="en-US" dirty="0"/>
              <a:t>PRESENTATION TITLE</a:t>
            </a:r>
          </a:p>
        </p:txBody>
      </p:sp>
      <p:sp>
        <p:nvSpPr>
          <p:cNvPr id="6" name="Slide Number Placeholder 5">
            <a:extLst>
              <a:ext uri="{FF2B5EF4-FFF2-40B4-BE49-F238E27FC236}">
                <a16:creationId xmlns:a16="http://schemas.microsoft.com/office/drawing/2014/main" id="{D0CD125A-4493-4967-9146-841D0EF3BC63}"/>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42497359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Section Break">
    <p:bg>
      <p:bgPr>
        <a:solidFill>
          <a:schemeClr val="tx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F05D2CCB-CCFC-4A8A-ADA9-C1E4D13B9681}"/>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828675"/>
            <a:ext cx="5876925" cy="5200650"/>
          </a:xfrm>
          <a:prstGeom prst="rect">
            <a:avLst/>
          </a:prstGeom>
        </p:spPr>
      </p:pic>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522514"/>
            <a:ext cx="4179570" cy="3341857"/>
          </a:xfrm>
        </p:spPr>
        <p:txBody>
          <a:bodyPr anchor="b">
            <a:noAutofit/>
          </a:bodyPr>
          <a:lstStyle>
            <a:lvl1pPr algn="l">
              <a:defRPr sz="3600" spc="150" baseline="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6991350" y="3931859"/>
            <a:ext cx="4179570" cy="365125"/>
          </a:xfrm>
        </p:spPr>
        <p:txBody>
          <a:bodyPr anchor="ctr" anchorCtr="0">
            <a:noAutofit/>
          </a:bodyPr>
          <a:lstStyle>
            <a:lvl1pPr marL="0" indent="0" algn="l">
              <a:buNone/>
              <a:defRPr sz="1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26995123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ar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7" name="Chart Placeholder 6">
            <a:extLst>
              <a:ext uri="{FF2B5EF4-FFF2-40B4-BE49-F238E27FC236}">
                <a16:creationId xmlns:a16="http://schemas.microsoft.com/office/drawing/2014/main" id="{08AF2DB4-A973-4307-B59C-6058A138835C}"/>
              </a:ext>
            </a:extLst>
          </p:cNvPr>
          <p:cNvSpPr>
            <a:spLocks noGrp="1"/>
          </p:cNvSpPr>
          <p:nvPr>
            <p:ph type="chart" sz="quarter" idx="13"/>
          </p:nvPr>
        </p:nvSpPr>
        <p:spPr>
          <a:xfrm>
            <a:off x="838200" y="2111608"/>
            <a:ext cx="10515600" cy="3744912"/>
          </a:xfrm>
        </p:spPr>
        <p:txBody>
          <a:bodyPr/>
          <a:lstStyle/>
          <a:p>
            <a:r>
              <a:rPr lang="en-US"/>
              <a:t>Click icon to add chart</a:t>
            </a:r>
            <a:endParaRPr lang="en-US" dirty="0"/>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14852777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abl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8" name="Table Placeholder 7">
            <a:extLst>
              <a:ext uri="{FF2B5EF4-FFF2-40B4-BE49-F238E27FC236}">
                <a16:creationId xmlns:a16="http://schemas.microsoft.com/office/drawing/2014/main" id="{C3975522-461E-4D79-B5B9-BF9471B54688}"/>
              </a:ext>
            </a:extLst>
          </p:cNvPr>
          <p:cNvSpPr>
            <a:spLocks noGrp="1"/>
          </p:cNvSpPr>
          <p:nvPr>
            <p:ph type="tbl" sz="quarter" idx="14"/>
          </p:nvPr>
        </p:nvSpPr>
        <p:spPr>
          <a:xfrm>
            <a:off x="838200" y="2111381"/>
            <a:ext cx="10515600" cy="3744913"/>
          </a:xfrm>
        </p:spPr>
        <p:txBody>
          <a:bodyPr/>
          <a:lstStyle/>
          <a:p>
            <a:r>
              <a:rPr lang="en-US"/>
              <a:t>Click icon to add table</a:t>
            </a:r>
            <a:endParaRPr lang="en-US" dirty="0"/>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3370680036"/>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AEE644D4-F9A4-4237-BD5C-4B97ABA9337E}"/>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5581650" cy="6858000"/>
          </a:xfrm>
          <a:prstGeom prst="rect">
            <a:avLst/>
          </a:prstGeom>
        </p:spPr>
      </p:pic>
      <p:cxnSp>
        <p:nvCxnSpPr>
          <p:cNvPr id="9" name="Straight Connector 8">
            <a:extLst>
              <a:ext uri="{FF2B5EF4-FFF2-40B4-BE49-F238E27FC236}">
                <a16:creationId xmlns:a16="http://schemas.microsoft.com/office/drawing/2014/main" id="{BDAC7E4E-FE06-4E90-8107-6B543E5515ED}"/>
              </a:ext>
              <a:ext uri="{C183D7F6-B498-43B3-948B-1728B52AA6E4}">
                <adec:decorative xmlns:adec="http://schemas.microsoft.com/office/drawing/2017/decorative" val="1"/>
              </a:ext>
            </a:extLst>
          </p:cNvPr>
          <p:cNvCxnSpPr/>
          <p:nvPr userDrawn="1"/>
        </p:nvCxnSpPr>
        <p:spPr>
          <a:xfrm flipV="1">
            <a:off x="2209800" y="0"/>
            <a:ext cx="243840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C2FF67A8-55FA-435D-A18C-96D63D22B53E}"/>
              </a:ext>
            </a:extLst>
          </p:cNvPr>
          <p:cNvSpPr>
            <a:spLocks noGrp="1"/>
          </p:cNvSpPr>
          <p:nvPr>
            <p:ph type="title" hasCustomPrompt="1"/>
          </p:nvPr>
        </p:nvSpPr>
        <p:spPr>
          <a:xfrm>
            <a:off x="4657724" y="2809875"/>
            <a:ext cx="6696075" cy="1909763"/>
          </a:xfrm>
        </p:spPr>
        <p:txBody>
          <a:bodyPr anchor="b">
            <a:no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10" name="Subtitle 2">
            <a:extLst>
              <a:ext uri="{FF2B5EF4-FFF2-40B4-BE49-F238E27FC236}">
                <a16:creationId xmlns:a16="http://schemas.microsoft.com/office/drawing/2014/main" id="{104828DA-5EC5-4A00-9A7B-CD9668EF24D1}"/>
              </a:ext>
            </a:extLst>
          </p:cNvPr>
          <p:cNvSpPr>
            <a:spLocks noGrp="1"/>
          </p:cNvSpPr>
          <p:nvPr>
            <p:ph type="subTitle" idx="1"/>
          </p:nvPr>
        </p:nvSpPr>
        <p:spPr>
          <a:xfrm>
            <a:off x="4657725" y="5028803"/>
            <a:ext cx="6696074" cy="365125"/>
          </a:xfrm>
        </p:spPr>
        <p:txBody>
          <a:bodyPr anchor="ctr" anchorCtr="0">
            <a:noAutofit/>
          </a:bodyPr>
          <a:lstStyle>
            <a:lvl1pPr marL="0" indent="0" algn="l">
              <a:buNone/>
              <a:defRPr sz="1600">
                <a:solidFill>
                  <a:schemeClr val="bg2">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3" name="Date Placeholder 2">
            <a:extLst>
              <a:ext uri="{FF2B5EF4-FFF2-40B4-BE49-F238E27FC236}">
                <a16:creationId xmlns:a16="http://schemas.microsoft.com/office/drawing/2014/main" id="{D9303E9A-96BC-4283-A6E1-5948AEB119F4}"/>
              </a:ext>
            </a:extLst>
          </p:cNvPr>
          <p:cNvSpPr>
            <a:spLocks noGrp="1"/>
          </p:cNvSpPr>
          <p:nvPr>
            <p:ph type="dt" sz="half" idx="10"/>
          </p:nvPr>
        </p:nvSpPr>
        <p:spPr>
          <a:xfrm>
            <a:off x="4676774" y="6356350"/>
            <a:ext cx="1695450" cy="365125"/>
          </a:xfrm>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45A19C49-052B-4D3E-B227-1D787463CE96}"/>
              </a:ext>
            </a:extLst>
          </p:cNvPr>
          <p:cNvSpPr>
            <a:spLocks noGrp="1"/>
          </p:cNvSpPr>
          <p:nvPr>
            <p:ph type="ftr" sz="quarter" idx="11"/>
          </p:nvPr>
        </p:nvSpPr>
        <p:spPr>
          <a:xfrm>
            <a:off x="6743699" y="6356350"/>
            <a:ext cx="2543175" cy="365125"/>
          </a:xfrm>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4E5E724A-95F0-41B6-A77E-EDD067272C27}"/>
              </a:ext>
            </a:extLst>
          </p:cNvPr>
          <p:cNvSpPr>
            <a:spLocks noGrp="1"/>
          </p:cNvSpPr>
          <p:nvPr>
            <p:ph type="sldNum" sz="quarter" idx="12"/>
          </p:nvPr>
        </p:nvSpPr>
        <p:spPr>
          <a:xfrm>
            <a:off x="9658350" y="6356350"/>
            <a:ext cx="1695450"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32030656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Slide 4 People">
    <p:bg>
      <p:bgRef idx="1001">
        <a:schemeClr val="bg1"/>
      </p:bgRef>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73C911F2-9041-416A-B83C-F23B354E063B}"/>
              </a:ext>
              <a:ext uri="{C183D7F6-B498-43B3-948B-1728B52AA6E4}">
                <adec:decorative xmlns:adec="http://schemas.microsoft.com/office/drawing/2017/decorative" val="1"/>
              </a:ext>
            </a:extLst>
          </p:cNvPr>
          <p:cNvGrpSpPr/>
          <p:nvPr userDrawn="1"/>
        </p:nvGrpSpPr>
        <p:grpSpPr>
          <a:xfrm>
            <a:off x="7334250" y="0"/>
            <a:ext cx="4857750" cy="1724025"/>
            <a:chOff x="7334250" y="0"/>
            <a:chExt cx="4857750" cy="1724025"/>
          </a:xfrm>
        </p:grpSpPr>
        <p:cxnSp>
          <p:nvCxnSpPr>
            <p:cNvPr id="10" name="Straight Connector 9">
              <a:extLst>
                <a:ext uri="{FF2B5EF4-FFF2-40B4-BE49-F238E27FC236}">
                  <a16:creationId xmlns:a16="http://schemas.microsoft.com/office/drawing/2014/main" id="{4E4B72DA-52CB-4D39-A342-8857B4D959B2}"/>
                </a:ext>
              </a:extLst>
            </p:cNvPr>
            <p:cNvCxnSpPr/>
            <p:nvPr userDrawn="1"/>
          </p:nvCxnSpPr>
          <p:spPr>
            <a:xfrm flipH="1" flipV="1">
              <a:off x="7334250" y="0"/>
              <a:ext cx="485775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1D9BCDA-DFB7-41A4-A7C7-CEE86CEDCBE5}"/>
                </a:ext>
              </a:extLst>
            </p:cNvPr>
            <p:cNvCxnSpPr>
              <a:cxnSpLocks/>
            </p:cNvCxnSpPr>
            <p:nvPr userDrawn="1"/>
          </p:nvCxnSpPr>
          <p:spPr>
            <a:xfrm>
              <a:off x="11487150" y="0"/>
              <a:ext cx="704850" cy="17240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228567" y="892177"/>
            <a:ext cx="9577983" cy="1325563"/>
          </a:xfrm>
        </p:spPr>
        <p:txBody>
          <a:bodyPr>
            <a:noAutofit/>
          </a:bodyPr>
          <a:lstStyle>
            <a:lvl1pPr algn="ctr">
              <a:defRPr lang="en-US" sz="2800" kern="1200" spc="150" baseline="0" dirty="0">
                <a:solidFill>
                  <a:schemeClr val="tx1"/>
                </a:solidFill>
                <a:latin typeface="+mj-lt"/>
                <a:ea typeface="+mj-ea"/>
                <a:cs typeface="+mj-cs"/>
              </a:defRPr>
            </a:lvl1pPr>
          </a:lstStyle>
          <a:p>
            <a:r>
              <a:rPr lang="en-US" dirty="0"/>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487181" y="2886074"/>
            <a:ext cx="1845511" cy="1845511"/>
          </a:xfrm>
          <a:solidFill>
            <a:schemeClr val="bg1">
              <a:lumMod val="95000"/>
            </a:schemeClr>
          </a:solidFill>
        </p:spPr>
        <p:txBody>
          <a:bodyPr>
            <a:normAutofit/>
          </a:bodyPr>
          <a:lstStyle>
            <a:lvl1pPr marL="0" indent="0" algn="ctr">
              <a:spcBef>
                <a:spcPts val="0"/>
              </a:spcBef>
              <a:buNone/>
              <a:defRPr sz="1400"/>
            </a:lvl1pPr>
          </a:lstStyle>
          <a:p>
            <a:r>
              <a:rPr lang="en-US"/>
              <a:t>Click icon to add picture</a:t>
            </a:r>
            <a:endParaRPr lang="en-US" dirty="0"/>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228568" y="5084524"/>
            <a:ext cx="2317707"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487181" y="5464114"/>
            <a:ext cx="1845511" cy="660747"/>
          </a:xfrm>
        </p:spPr>
        <p:txBody>
          <a:bodyPr anchor="t">
            <a:norm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3836914" y="2886074"/>
            <a:ext cx="1845511" cy="1845511"/>
          </a:xfrm>
          <a:solidFill>
            <a:schemeClr val="bg1">
              <a:lumMod val="95000"/>
            </a:schemeClr>
          </a:solidFill>
        </p:spPr>
        <p:txBody>
          <a:bodyPr>
            <a:normAutofit/>
          </a:bodyPr>
          <a:lstStyle>
            <a:lvl1pPr marL="0" indent="0" algn="ctr">
              <a:spcBef>
                <a:spcPts val="0"/>
              </a:spcBef>
              <a:buNone/>
              <a:defRPr sz="1400"/>
            </a:lvl1pPr>
          </a:lstStyle>
          <a:p>
            <a:r>
              <a:rPr lang="en-US"/>
              <a:t>Click icon to add picture</a:t>
            </a:r>
            <a:endParaRPr lang="en-US" dirty="0"/>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578300" y="5084524"/>
            <a:ext cx="2330816"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836913" y="5478796"/>
            <a:ext cx="1855949" cy="660747"/>
          </a:xfrm>
        </p:spPr>
        <p:txBody>
          <a:bodyPr anchor="t">
            <a:norm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8" name="Picture Placeholder 10">
            <a:extLst>
              <a:ext uri="{FF2B5EF4-FFF2-40B4-BE49-F238E27FC236}">
                <a16:creationId xmlns:a16="http://schemas.microsoft.com/office/drawing/2014/main" id="{4EBC7D6F-397D-4C5A-AA62-F683F88531A2}"/>
              </a:ext>
            </a:extLst>
          </p:cNvPr>
          <p:cNvSpPr>
            <a:spLocks noGrp="1"/>
          </p:cNvSpPr>
          <p:nvPr>
            <p:ph type="pic" sz="quarter" idx="16"/>
          </p:nvPr>
        </p:nvSpPr>
        <p:spPr>
          <a:xfrm>
            <a:off x="6327578" y="2886074"/>
            <a:ext cx="1845511" cy="1845511"/>
          </a:xfrm>
          <a:solidFill>
            <a:schemeClr val="bg1">
              <a:lumMod val="95000"/>
            </a:schemeClr>
          </a:solidFill>
        </p:spPr>
        <p:txBody>
          <a:bodyPr>
            <a:normAutofit/>
          </a:bodyPr>
          <a:lstStyle>
            <a:lvl2pPr marL="0" indent="0" algn="ctr">
              <a:spcBef>
                <a:spcPts val="0"/>
              </a:spcBef>
              <a:buNone/>
              <a:defRPr sz="1400"/>
            </a:lvl2pPr>
          </a:lstStyle>
          <a:p>
            <a:pPr lvl="1"/>
            <a:r>
              <a:rPr lang="en-US"/>
              <a:t>Click icon to add picture</a:t>
            </a:r>
            <a:endParaRPr lang="en-US" dirty="0"/>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068964" y="5084524"/>
            <a:ext cx="2317707"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327577" y="5478796"/>
            <a:ext cx="1845511" cy="660747"/>
          </a:xfrm>
        </p:spPr>
        <p:txBody>
          <a:bodyPr anchor="t">
            <a:norm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8747458" y="2886074"/>
            <a:ext cx="1845511" cy="1845511"/>
          </a:xfrm>
          <a:solidFill>
            <a:schemeClr val="bg1">
              <a:lumMod val="95000"/>
            </a:schemeClr>
          </a:solidFill>
        </p:spPr>
        <p:txBody>
          <a:bodyPr>
            <a:normAutofit/>
          </a:bodyPr>
          <a:lstStyle>
            <a:lvl1pPr marL="0" indent="0" algn="ctr">
              <a:spcBef>
                <a:spcPts val="0"/>
              </a:spcBef>
              <a:buNone/>
              <a:defRPr sz="1400"/>
            </a:lvl1pPr>
          </a:lstStyle>
          <a:p>
            <a:r>
              <a:rPr lang="en-US"/>
              <a:t>Click icon to add picture</a:t>
            </a:r>
            <a:endParaRPr lang="en-US" dirty="0"/>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488845" y="5084524"/>
            <a:ext cx="2317706"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747458" y="5464114"/>
            <a:ext cx="1845510" cy="660747"/>
          </a:xfrm>
        </p:spPr>
        <p:txBody>
          <a:bodyPr anchor="t">
            <a:norm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2951227852"/>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Slide 8 People">
    <p:bg>
      <p:bgPr>
        <a:solidFill>
          <a:schemeClr val="bg1"/>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187AAB93-862D-455E-9E73-3D0DAEFDEDB4}"/>
              </a:ext>
              <a:ext uri="{C183D7F6-B498-43B3-948B-1728B52AA6E4}">
                <adec:decorative xmlns:adec="http://schemas.microsoft.com/office/drawing/2017/decorative" val="1"/>
              </a:ext>
            </a:extLst>
          </p:cNvPr>
          <p:cNvGrpSpPr/>
          <p:nvPr userDrawn="1"/>
        </p:nvGrpSpPr>
        <p:grpSpPr>
          <a:xfrm>
            <a:off x="0" y="473953"/>
            <a:ext cx="12192000" cy="5621336"/>
            <a:chOff x="0" y="473953"/>
            <a:chExt cx="12192000" cy="5621336"/>
          </a:xfrm>
        </p:grpSpPr>
        <p:pic>
          <p:nvPicPr>
            <p:cNvPr id="13" name="Graphic 12">
              <a:extLst>
                <a:ext uri="{FF2B5EF4-FFF2-40B4-BE49-F238E27FC236}">
                  <a16:creationId xmlns:a16="http://schemas.microsoft.com/office/drawing/2014/main" id="{B0DFD584-E5CF-41EF-B51E-679CE22DDF9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473953"/>
              <a:ext cx="2057400" cy="1647825"/>
            </a:xfrm>
            <a:prstGeom prst="rect">
              <a:avLst/>
            </a:prstGeom>
          </p:spPr>
        </p:pic>
        <p:pic>
          <p:nvPicPr>
            <p:cNvPr id="14" name="Graphic 13">
              <a:extLst>
                <a:ext uri="{FF2B5EF4-FFF2-40B4-BE49-F238E27FC236}">
                  <a16:creationId xmlns:a16="http://schemas.microsoft.com/office/drawing/2014/main" id="{E5C02DDF-25A6-42C7-9525-F279CE2095C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049000" y="5180889"/>
              <a:ext cx="1143000" cy="914400"/>
            </a:xfrm>
            <a:prstGeom prst="rect">
              <a:avLst/>
            </a:prstGeom>
          </p:spPr>
        </p:pic>
      </p:grpSp>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500168" y="892177"/>
            <a:ext cx="9088438" cy="1135899"/>
          </a:xfrm>
        </p:spPr>
        <p:txBody>
          <a:bodyPr>
            <a:no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877176" y="2428875"/>
            <a:ext cx="1066800" cy="1066800"/>
          </a:xfrm>
          <a:solidFill>
            <a:schemeClr val="tx1"/>
          </a:solidFill>
        </p:spPr>
        <p:txBody>
          <a:bodyPr>
            <a:normAutofit/>
          </a:bodyPr>
          <a:lstStyle>
            <a:lvl1pPr marL="0" indent="0" algn="ctr">
              <a:lnSpc>
                <a:spcPct val="100000"/>
              </a:lnSpc>
              <a:buFont typeface="Arial" panose="020B0604020202020204" pitchFamily="34" charset="0"/>
              <a:buNone/>
              <a:defRPr sz="900">
                <a:solidFill>
                  <a:sysClr val="windowText" lastClr="000000"/>
                </a:solidFill>
              </a:defRPr>
            </a:lvl1pPr>
          </a:lstStyle>
          <a:p>
            <a:r>
              <a:rPr lang="en-US"/>
              <a:t>Click icon to add picture</a:t>
            </a:r>
            <a:endParaRPr lang="en-US" dirty="0"/>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500168" y="3570485"/>
            <a:ext cx="1828800" cy="202838"/>
          </a:xfrm>
        </p:spPr>
        <p:txBody>
          <a:bodyPr anchor="ctr" anchorCtr="0">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500168" y="3779603"/>
            <a:ext cx="1828800" cy="343061"/>
          </a:xfrm>
        </p:spPr>
        <p:txBody>
          <a:bodyPr anchor="t" anchorCtr="0">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4226270" y="2428875"/>
            <a:ext cx="1066800" cy="1066800"/>
          </a:xfrm>
          <a:solidFill>
            <a:schemeClr val="tx1"/>
          </a:solidFill>
        </p:spPr>
        <p:txBody>
          <a:bodyPr>
            <a:normAutofit/>
          </a:bodyPr>
          <a:lstStyle>
            <a:lvl1pPr marL="0" indent="0" algn="ctr">
              <a:lnSpc>
                <a:spcPct val="100000"/>
              </a:lnSpc>
              <a:buNone/>
              <a:defRPr sz="900">
                <a:solidFill>
                  <a:sysClr val="windowText" lastClr="000000"/>
                </a:solidFill>
              </a:defRPr>
            </a:lvl1pPr>
          </a:lstStyle>
          <a:p>
            <a:r>
              <a:rPr lang="en-US"/>
              <a:t>Click icon to add picture</a:t>
            </a:r>
            <a:endParaRPr lang="en-US" dirty="0"/>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849262" y="3570485"/>
            <a:ext cx="1828800" cy="202838"/>
          </a:xfrm>
        </p:spPr>
        <p:txBody>
          <a:bodyPr anchor="ctr" anchorCtr="0">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849262" y="3779603"/>
            <a:ext cx="1828800" cy="343061"/>
          </a:xfrm>
        </p:spPr>
        <p:txBody>
          <a:bodyPr anchor="t" anchorCtr="0">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32" name="Picture Placeholder 10">
            <a:extLst>
              <a:ext uri="{FF2B5EF4-FFF2-40B4-BE49-F238E27FC236}">
                <a16:creationId xmlns:a16="http://schemas.microsoft.com/office/drawing/2014/main" id="{1938DB4D-239F-4E8E-8802-0470B0131189}"/>
              </a:ext>
            </a:extLst>
          </p:cNvPr>
          <p:cNvSpPr>
            <a:spLocks noGrp="1"/>
          </p:cNvSpPr>
          <p:nvPr>
            <p:ph type="pic" sz="quarter" idx="37"/>
          </p:nvPr>
        </p:nvSpPr>
        <p:spPr>
          <a:xfrm>
            <a:off x="6655584" y="2428875"/>
            <a:ext cx="1066800" cy="1066800"/>
          </a:xfrm>
          <a:solidFill>
            <a:schemeClr val="tx1"/>
          </a:solidFill>
        </p:spPr>
        <p:txBody>
          <a:bodyPr>
            <a:normAutofit/>
          </a:bodyPr>
          <a:lstStyle>
            <a:lvl1pPr marL="0" indent="0" algn="ctr">
              <a:lnSpc>
                <a:spcPct val="100000"/>
              </a:lnSpc>
              <a:buNone/>
              <a:defRPr sz="900">
                <a:solidFill>
                  <a:sysClr val="windowText" lastClr="000000"/>
                </a:solidFill>
              </a:defRPr>
            </a:lvl1pPr>
          </a:lstStyle>
          <a:p>
            <a:r>
              <a:rPr lang="en-US"/>
              <a:t>Click icon to add picture</a:t>
            </a:r>
            <a:endParaRPr lang="en-US" dirty="0"/>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198355" y="3570485"/>
            <a:ext cx="2105135" cy="202838"/>
          </a:xfrm>
        </p:spPr>
        <p:txBody>
          <a:bodyPr anchor="ctr" anchorCtr="0">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095999" y="3779603"/>
            <a:ext cx="2299855" cy="343061"/>
          </a:xfrm>
        </p:spPr>
        <p:txBody>
          <a:bodyPr anchor="t" anchorCtr="0">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9136814" y="2428875"/>
            <a:ext cx="1066800" cy="1066800"/>
          </a:xfrm>
          <a:solidFill>
            <a:schemeClr val="tx1"/>
          </a:solidFill>
        </p:spPr>
        <p:txBody>
          <a:bodyPr>
            <a:normAutofit/>
          </a:bodyPr>
          <a:lstStyle>
            <a:lvl1pPr marL="0" indent="0" algn="ctr">
              <a:lnSpc>
                <a:spcPct val="100000"/>
              </a:lnSpc>
              <a:buNone/>
              <a:defRPr sz="900">
                <a:solidFill>
                  <a:sysClr val="windowText" lastClr="000000"/>
                </a:solidFill>
              </a:defRPr>
            </a:lvl1pPr>
          </a:lstStyle>
          <a:p>
            <a:r>
              <a:rPr lang="en-US"/>
              <a:t>Click icon to add picture</a:t>
            </a:r>
            <a:endParaRPr lang="en-US" dirty="0"/>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759806" y="3570485"/>
            <a:ext cx="1828800" cy="202838"/>
          </a:xfrm>
        </p:spPr>
        <p:txBody>
          <a:bodyPr anchor="ctr" anchorCtr="0">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744480" y="3779603"/>
            <a:ext cx="1844126" cy="343061"/>
          </a:xfrm>
        </p:spPr>
        <p:txBody>
          <a:bodyPr anchor="t" anchorCtr="0">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5" name="Picture Placeholder 10">
            <a:extLst>
              <a:ext uri="{FF2B5EF4-FFF2-40B4-BE49-F238E27FC236}">
                <a16:creationId xmlns:a16="http://schemas.microsoft.com/office/drawing/2014/main" id="{1EBAEB1D-A7F9-4F90-B642-4277D3802BAB}"/>
              </a:ext>
            </a:extLst>
          </p:cNvPr>
          <p:cNvSpPr>
            <a:spLocks noGrp="1"/>
          </p:cNvSpPr>
          <p:nvPr>
            <p:ph type="pic" sz="quarter" idx="26"/>
          </p:nvPr>
        </p:nvSpPr>
        <p:spPr>
          <a:xfrm>
            <a:off x="1877176" y="4287711"/>
            <a:ext cx="1066800" cy="1066800"/>
          </a:xfrm>
          <a:solidFill>
            <a:schemeClr val="tx1"/>
          </a:solidFill>
        </p:spPr>
        <p:txBody>
          <a:bodyPr>
            <a:normAutofit/>
          </a:bodyPr>
          <a:lstStyle>
            <a:lvl1pPr marL="0" indent="0" algn="ctr">
              <a:lnSpc>
                <a:spcPct val="100000"/>
              </a:lnSpc>
              <a:buNone/>
              <a:defRPr sz="900">
                <a:solidFill>
                  <a:sysClr val="windowText" lastClr="000000"/>
                </a:solidFill>
              </a:defRPr>
            </a:lvl1pPr>
          </a:lstStyle>
          <a:p>
            <a:r>
              <a:rPr lang="en-US"/>
              <a:t>Click icon to add picture</a:t>
            </a:r>
            <a:endParaRPr lang="en-US" dirty="0"/>
          </a:p>
        </p:txBody>
      </p:sp>
      <p:sp>
        <p:nvSpPr>
          <p:cNvPr id="54" name="Text Placeholder 2">
            <a:extLst>
              <a:ext uri="{FF2B5EF4-FFF2-40B4-BE49-F238E27FC236}">
                <a16:creationId xmlns:a16="http://schemas.microsoft.com/office/drawing/2014/main" id="{22930C5B-603C-494E-A467-8B394D01D406}"/>
              </a:ext>
            </a:extLst>
          </p:cNvPr>
          <p:cNvSpPr>
            <a:spLocks noGrp="1"/>
          </p:cNvSpPr>
          <p:nvPr>
            <p:ph type="body" idx="25" hasCustomPrompt="1"/>
          </p:nvPr>
        </p:nvSpPr>
        <p:spPr>
          <a:xfrm>
            <a:off x="1500168" y="5429321"/>
            <a:ext cx="1828800" cy="202838"/>
          </a:xfrm>
        </p:spPr>
        <p:txBody>
          <a:bodyPr anchor="ctr" anchorCtr="0">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2" name="Text Placeholder 2">
            <a:extLst>
              <a:ext uri="{FF2B5EF4-FFF2-40B4-BE49-F238E27FC236}">
                <a16:creationId xmlns:a16="http://schemas.microsoft.com/office/drawing/2014/main" id="{540C455F-A23B-493F-B95E-AB485D91DA6A}"/>
              </a:ext>
            </a:extLst>
          </p:cNvPr>
          <p:cNvSpPr>
            <a:spLocks noGrp="1"/>
          </p:cNvSpPr>
          <p:nvPr>
            <p:ph type="body" idx="33" hasCustomPrompt="1"/>
          </p:nvPr>
        </p:nvSpPr>
        <p:spPr>
          <a:xfrm>
            <a:off x="1500168" y="5638439"/>
            <a:ext cx="1828800" cy="343061"/>
          </a:xfrm>
        </p:spPr>
        <p:txBody>
          <a:bodyPr anchor="t" anchorCtr="0">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6" name="Picture Placeholder 10">
            <a:extLst>
              <a:ext uri="{FF2B5EF4-FFF2-40B4-BE49-F238E27FC236}">
                <a16:creationId xmlns:a16="http://schemas.microsoft.com/office/drawing/2014/main" id="{9461A69E-14C8-4325-89AF-D4257C1C05BA}"/>
              </a:ext>
            </a:extLst>
          </p:cNvPr>
          <p:cNvSpPr>
            <a:spLocks noGrp="1"/>
          </p:cNvSpPr>
          <p:nvPr>
            <p:ph type="pic" sz="quarter" idx="27"/>
          </p:nvPr>
        </p:nvSpPr>
        <p:spPr>
          <a:xfrm>
            <a:off x="4226270" y="4287711"/>
            <a:ext cx="1066800" cy="1066800"/>
          </a:xfrm>
          <a:solidFill>
            <a:schemeClr val="tx1"/>
          </a:solidFill>
        </p:spPr>
        <p:txBody>
          <a:bodyPr>
            <a:normAutofit/>
          </a:bodyPr>
          <a:lstStyle>
            <a:lvl1pPr marL="0" indent="0" algn="ctr">
              <a:lnSpc>
                <a:spcPct val="100000"/>
              </a:lnSpc>
              <a:buNone/>
              <a:defRPr sz="900">
                <a:solidFill>
                  <a:sysClr val="windowText" lastClr="000000"/>
                </a:solidFill>
              </a:defRPr>
            </a:lvl1pPr>
          </a:lstStyle>
          <a:p>
            <a:r>
              <a:rPr lang="en-US"/>
              <a:t>Click icon to add picture</a:t>
            </a:r>
            <a:endParaRPr lang="en-US" dirty="0"/>
          </a:p>
        </p:txBody>
      </p:sp>
      <p:sp>
        <p:nvSpPr>
          <p:cNvPr id="59" name="Text Placeholder 2">
            <a:extLst>
              <a:ext uri="{FF2B5EF4-FFF2-40B4-BE49-F238E27FC236}">
                <a16:creationId xmlns:a16="http://schemas.microsoft.com/office/drawing/2014/main" id="{6D1C374C-DAF7-40EF-B279-4EC7A2AFE6A2}"/>
              </a:ext>
            </a:extLst>
          </p:cNvPr>
          <p:cNvSpPr>
            <a:spLocks noGrp="1"/>
          </p:cNvSpPr>
          <p:nvPr>
            <p:ph type="body" idx="30" hasCustomPrompt="1"/>
          </p:nvPr>
        </p:nvSpPr>
        <p:spPr>
          <a:xfrm>
            <a:off x="3849262" y="5429321"/>
            <a:ext cx="1828800" cy="202838"/>
          </a:xfrm>
        </p:spPr>
        <p:txBody>
          <a:bodyPr anchor="ctr" anchorCtr="0">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3" name="Text Placeholder 2">
            <a:extLst>
              <a:ext uri="{FF2B5EF4-FFF2-40B4-BE49-F238E27FC236}">
                <a16:creationId xmlns:a16="http://schemas.microsoft.com/office/drawing/2014/main" id="{421FF438-E4E8-4643-BCB3-4A1C12429042}"/>
              </a:ext>
            </a:extLst>
          </p:cNvPr>
          <p:cNvSpPr>
            <a:spLocks noGrp="1"/>
          </p:cNvSpPr>
          <p:nvPr>
            <p:ph type="body" idx="34" hasCustomPrompt="1"/>
          </p:nvPr>
        </p:nvSpPr>
        <p:spPr>
          <a:xfrm>
            <a:off x="3849262" y="5638439"/>
            <a:ext cx="1828800" cy="343061"/>
          </a:xfrm>
        </p:spPr>
        <p:txBody>
          <a:bodyPr anchor="t" anchorCtr="0">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33" name="Picture Placeholder 10">
            <a:extLst>
              <a:ext uri="{FF2B5EF4-FFF2-40B4-BE49-F238E27FC236}">
                <a16:creationId xmlns:a16="http://schemas.microsoft.com/office/drawing/2014/main" id="{E029C5CA-EDDA-4BF9-9051-8B09E98EE1E2}"/>
              </a:ext>
            </a:extLst>
          </p:cNvPr>
          <p:cNvSpPr>
            <a:spLocks noGrp="1"/>
          </p:cNvSpPr>
          <p:nvPr>
            <p:ph type="pic" sz="quarter" idx="38"/>
          </p:nvPr>
        </p:nvSpPr>
        <p:spPr>
          <a:xfrm>
            <a:off x="6655584" y="4287711"/>
            <a:ext cx="1066800" cy="1066800"/>
          </a:xfrm>
          <a:solidFill>
            <a:schemeClr val="tx1"/>
          </a:solidFill>
        </p:spPr>
        <p:txBody>
          <a:bodyPr>
            <a:normAutofit/>
          </a:bodyPr>
          <a:lstStyle>
            <a:lvl1pPr marL="0" indent="0" algn="ctr">
              <a:lnSpc>
                <a:spcPct val="100000"/>
              </a:lnSpc>
              <a:buNone/>
              <a:defRPr sz="900">
                <a:solidFill>
                  <a:sysClr val="windowText" lastClr="000000"/>
                </a:solidFill>
              </a:defRPr>
            </a:lvl1pPr>
          </a:lstStyle>
          <a:p>
            <a:r>
              <a:rPr lang="en-US"/>
              <a:t>Click icon to add picture</a:t>
            </a:r>
            <a:endParaRPr lang="en-US" dirty="0"/>
          </a:p>
        </p:txBody>
      </p:sp>
      <p:sp>
        <p:nvSpPr>
          <p:cNvPr id="60" name="Text Placeholder 2">
            <a:extLst>
              <a:ext uri="{FF2B5EF4-FFF2-40B4-BE49-F238E27FC236}">
                <a16:creationId xmlns:a16="http://schemas.microsoft.com/office/drawing/2014/main" id="{D4FEDD19-A7BA-45BB-93A0-F1E896C9F26D}"/>
              </a:ext>
            </a:extLst>
          </p:cNvPr>
          <p:cNvSpPr>
            <a:spLocks noGrp="1"/>
          </p:cNvSpPr>
          <p:nvPr>
            <p:ph type="body" idx="31" hasCustomPrompt="1"/>
          </p:nvPr>
        </p:nvSpPr>
        <p:spPr>
          <a:xfrm>
            <a:off x="6339926" y="5429321"/>
            <a:ext cx="1828800" cy="202838"/>
          </a:xfrm>
        </p:spPr>
        <p:txBody>
          <a:bodyPr anchor="ctr" anchorCtr="0">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4" name="Text Placeholder 2">
            <a:extLst>
              <a:ext uri="{FF2B5EF4-FFF2-40B4-BE49-F238E27FC236}">
                <a16:creationId xmlns:a16="http://schemas.microsoft.com/office/drawing/2014/main" id="{A12F0175-7AEE-46B1-9590-D4A427680DC7}"/>
              </a:ext>
            </a:extLst>
          </p:cNvPr>
          <p:cNvSpPr>
            <a:spLocks noGrp="1"/>
          </p:cNvSpPr>
          <p:nvPr>
            <p:ph type="body" idx="35" hasCustomPrompt="1"/>
          </p:nvPr>
        </p:nvSpPr>
        <p:spPr>
          <a:xfrm>
            <a:off x="6339926" y="5638439"/>
            <a:ext cx="1813474" cy="343061"/>
          </a:xfrm>
        </p:spPr>
        <p:txBody>
          <a:bodyPr anchor="t" anchorCtr="0">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58" name="Picture Placeholder 10">
            <a:extLst>
              <a:ext uri="{FF2B5EF4-FFF2-40B4-BE49-F238E27FC236}">
                <a16:creationId xmlns:a16="http://schemas.microsoft.com/office/drawing/2014/main" id="{622ED9F4-EB9B-4588-8501-BFECB846EE73}"/>
              </a:ext>
            </a:extLst>
          </p:cNvPr>
          <p:cNvSpPr>
            <a:spLocks noGrp="1"/>
          </p:cNvSpPr>
          <p:nvPr>
            <p:ph type="pic" sz="quarter" idx="29"/>
          </p:nvPr>
        </p:nvSpPr>
        <p:spPr>
          <a:xfrm>
            <a:off x="9136814" y="4287711"/>
            <a:ext cx="1066800" cy="1066800"/>
          </a:xfrm>
          <a:solidFill>
            <a:schemeClr val="tx1"/>
          </a:solidFill>
        </p:spPr>
        <p:txBody>
          <a:bodyPr>
            <a:normAutofit/>
          </a:bodyPr>
          <a:lstStyle>
            <a:lvl1pPr marL="0" indent="0" algn="ctr">
              <a:lnSpc>
                <a:spcPct val="100000"/>
              </a:lnSpc>
              <a:buNone/>
              <a:defRPr sz="900">
                <a:solidFill>
                  <a:sysClr val="windowText" lastClr="000000"/>
                </a:solidFill>
              </a:defRPr>
            </a:lvl1pPr>
          </a:lstStyle>
          <a:p>
            <a:r>
              <a:rPr lang="en-US"/>
              <a:t>Click icon to add picture</a:t>
            </a:r>
            <a:endParaRPr lang="en-US" dirty="0"/>
          </a:p>
        </p:txBody>
      </p:sp>
      <p:sp>
        <p:nvSpPr>
          <p:cNvPr id="61" name="Text Placeholder 2">
            <a:extLst>
              <a:ext uri="{FF2B5EF4-FFF2-40B4-BE49-F238E27FC236}">
                <a16:creationId xmlns:a16="http://schemas.microsoft.com/office/drawing/2014/main" id="{5026D39F-46AB-4680-9A52-F367344A3531}"/>
              </a:ext>
            </a:extLst>
          </p:cNvPr>
          <p:cNvSpPr>
            <a:spLocks noGrp="1"/>
          </p:cNvSpPr>
          <p:nvPr>
            <p:ph type="body" idx="32" hasCustomPrompt="1"/>
          </p:nvPr>
        </p:nvSpPr>
        <p:spPr>
          <a:xfrm>
            <a:off x="8759806" y="5429321"/>
            <a:ext cx="1828800" cy="202838"/>
          </a:xfrm>
        </p:spPr>
        <p:txBody>
          <a:bodyPr anchor="ctr" anchorCtr="0">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5" name="Text Placeholder 2">
            <a:extLst>
              <a:ext uri="{FF2B5EF4-FFF2-40B4-BE49-F238E27FC236}">
                <a16:creationId xmlns:a16="http://schemas.microsoft.com/office/drawing/2014/main" id="{04E11FE2-6320-4E8C-A5B3-8104AF329ADA}"/>
              </a:ext>
            </a:extLst>
          </p:cNvPr>
          <p:cNvSpPr>
            <a:spLocks noGrp="1"/>
          </p:cNvSpPr>
          <p:nvPr>
            <p:ph type="body" idx="36" hasCustomPrompt="1"/>
          </p:nvPr>
        </p:nvSpPr>
        <p:spPr>
          <a:xfrm>
            <a:off x="8744480" y="5638439"/>
            <a:ext cx="1844126" cy="343061"/>
          </a:xfrm>
        </p:spPr>
        <p:txBody>
          <a:bodyPr anchor="t" anchorCtr="0">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solidFill>
                  <a:srgbClr val="898989"/>
                </a:solidFill>
              </a:defRPr>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solidFill>
                  <a:srgbClr val="898989"/>
                </a:solidFill>
              </a:defRPr>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solidFill>
                  <a:srgbClr val="898989"/>
                </a:solidFill>
              </a:defRPr>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2857120649"/>
      </p:ext>
    </p:extLst>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4C17E5-24ED-44BC-BA50-02EF903552E1}"/>
              </a:ext>
            </a:extLst>
          </p:cNvPr>
          <p:cNvSpPr>
            <a:spLocks noGrp="1"/>
          </p:cNvSpPr>
          <p:nvPr>
            <p:ph type="title"/>
          </p:nvPr>
        </p:nvSpPr>
        <p:spPr>
          <a:xfrm>
            <a:off x="838200" y="134303"/>
            <a:ext cx="10515600" cy="1325563"/>
          </a:xfrm>
          <a:prstGeom prst="rect">
            <a:avLst/>
          </a:prstGeom>
        </p:spPr>
        <p:txBody>
          <a:bodyPr vert="horz" lIns="91440" tIns="45720" rIns="91440" bIns="45720" rtlCol="0" anchor="b" anchorCtr="0">
            <a:noAutofit/>
          </a:bodyPr>
          <a:lstStyle/>
          <a:p>
            <a:r>
              <a:rPr lang="en-US"/>
              <a:t>Click to edit Master title style</a:t>
            </a:r>
          </a:p>
        </p:txBody>
      </p:sp>
      <p:sp>
        <p:nvSpPr>
          <p:cNvPr id="3" name="Text Placeholder 2">
            <a:extLst>
              <a:ext uri="{FF2B5EF4-FFF2-40B4-BE49-F238E27FC236}">
                <a16:creationId xmlns:a16="http://schemas.microsoft.com/office/drawing/2014/main" id="{4833D101-3AF0-4F06-90ED-B83615C36C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AE9FDE-AF95-49F8-A927-35A23C9E65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dirty="0"/>
              <a:t>20XX</a:t>
            </a:r>
          </a:p>
        </p:txBody>
      </p:sp>
      <p:sp>
        <p:nvSpPr>
          <p:cNvPr id="5" name="Footer Placeholder 4">
            <a:extLst>
              <a:ext uri="{FF2B5EF4-FFF2-40B4-BE49-F238E27FC236}">
                <a16:creationId xmlns:a16="http://schemas.microsoft.com/office/drawing/2014/main" id="{CC2E900D-8FF9-4E80-860D-89C2D3B4E4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PRESENTATION TITLE</a:t>
            </a:r>
          </a:p>
        </p:txBody>
      </p:sp>
      <p:sp>
        <p:nvSpPr>
          <p:cNvPr id="6" name="Slide Number Placeholder 5">
            <a:extLst>
              <a:ext uri="{FF2B5EF4-FFF2-40B4-BE49-F238E27FC236}">
                <a16:creationId xmlns:a16="http://schemas.microsoft.com/office/drawing/2014/main" id="{F1A66A0C-1415-46A3-A1FF-BE18C70873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9DFD55-3C28-40EF-9E31-A92D2E4017FF}" type="slidenum">
              <a:rPr lang="en-US" smtClean="0"/>
              <a:t>‹#›</a:t>
            </a:fld>
            <a:endParaRPr lang="en-US" dirty="0"/>
          </a:p>
        </p:txBody>
      </p:sp>
    </p:spTree>
    <p:extLst>
      <p:ext uri="{BB962C8B-B14F-4D97-AF65-F5344CB8AC3E}">
        <p14:creationId xmlns:p14="http://schemas.microsoft.com/office/powerpoint/2010/main" val="23190612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1" r:id="rId4"/>
    <p:sldLayoutId id="2147483666" r:id="rId5"/>
    <p:sldLayoutId id="2147483667" r:id="rId6"/>
    <p:sldLayoutId id="2147483654" r:id="rId7"/>
    <p:sldLayoutId id="2147483663" r:id="rId8"/>
    <p:sldLayoutId id="2147483662" r:id="rId9"/>
    <p:sldLayoutId id="2147483668" r:id="rId10"/>
    <p:sldLayoutId id="2147483652" r:id="rId11"/>
    <p:sldLayoutId id="2147483653" r:id="rId12"/>
    <p:sldLayoutId id="2147483660" r:id="rId13"/>
    <p:sldLayoutId id="2147483664" r:id="rId14"/>
    <p:sldLayoutId id="2147483665" r:id="rId15"/>
  </p:sldLayoutIdLst>
  <p:hf hdr="0"/>
  <p:txStyles>
    <p:titleStyle>
      <a:lvl1pPr algn="l" defTabSz="914400" rtl="0" eaLnBrk="1" latinLnBrk="0" hangingPunct="1">
        <a:lnSpc>
          <a:spcPct val="90000"/>
        </a:lnSpc>
        <a:spcBef>
          <a:spcPct val="0"/>
        </a:spcBef>
        <a:buNone/>
        <a:defRPr sz="44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9.xml"/><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9.xml"/><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0.xml"/><Relationship Id="rId4" Type="http://schemas.openxmlformats.org/officeDocument/2006/relationships/image" Target="../media/image35.png"/></Relationships>
</file>

<file path=ppt/slides/_rels/slide1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3" Type="http://schemas.openxmlformats.org/officeDocument/2006/relationships/hyperlink" Target="https://ieeexplore.ieee.org/document/9600548/figures#figures" TargetMode="External"/><Relationship Id="rId2" Type="http://schemas.openxmlformats.org/officeDocument/2006/relationships/hyperlink" Target="https://www.researchgate.net/publication/333607586_SENTIMENT_ANALYSIS_FOR_MOVIES_REVIEWS_DATASET_USING_DEEP_LEARNING_MODELS" TargetMode="External"/><Relationship Id="rId1" Type="http://schemas.openxmlformats.org/officeDocument/2006/relationships/slideLayout" Target="../slideLayouts/slideLayout14.xml"/><Relationship Id="rId4" Type="http://schemas.openxmlformats.org/officeDocument/2006/relationships/hyperlink" Target="https://www.researchgate.net/publication/332070477_Sentiment_Analysis_on_IMDB_Movie_Comments_and_Twitter_Data_by_Machine_Learning_and_Vector_Space_Techniques"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hyperlink" Target="http://ai.stanford.edu/~amaas/data/sentiment/" TargetMode="Externa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75451-6A4B-484B-9ED1-353CCE25B0F4}"/>
              </a:ext>
            </a:extLst>
          </p:cNvPr>
          <p:cNvSpPr>
            <a:spLocks noGrp="1"/>
          </p:cNvSpPr>
          <p:nvPr>
            <p:ph type="ctrTitle"/>
          </p:nvPr>
        </p:nvSpPr>
        <p:spPr>
          <a:xfrm>
            <a:off x="6911340" y="4996541"/>
            <a:ext cx="4941771" cy="2128042"/>
          </a:xfrm>
        </p:spPr>
        <p:txBody>
          <a:bodyPr/>
          <a:lstStyle/>
          <a:p>
            <a:pPr algn="ctr" rtl="0">
              <a:spcBef>
                <a:spcPts val="0"/>
              </a:spcBef>
              <a:spcAft>
                <a:spcPts val="0"/>
              </a:spcAft>
            </a:pPr>
            <a:r>
              <a:rPr lang="en-US" sz="2000" b="1" i="0" u="none" strike="noStrike" dirty="0">
                <a:effectLst/>
                <a:latin typeface="Arial" panose="020B0604020202020204" pitchFamily="34" charset="0"/>
              </a:rPr>
              <a:t>ANALYZING SENTIMENT IN MOVIE REVIEWS THROUGH NLP USING DEEP LEARNING</a:t>
            </a:r>
            <a:br>
              <a:rPr lang="en-US" sz="2000" b="1" i="0" u="none" strike="noStrike" dirty="0">
                <a:effectLst/>
                <a:latin typeface="Arial" panose="020B0604020202020204" pitchFamily="34" charset="0"/>
              </a:rPr>
            </a:br>
            <a:br>
              <a:rPr lang="en-US" sz="2000" b="1" i="0" u="none" strike="noStrike" dirty="0">
                <a:solidFill>
                  <a:schemeClr val="accent2"/>
                </a:solidFill>
                <a:effectLst/>
                <a:latin typeface="Arial" panose="020B0604020202020204" pitchFamily="34" charset="0"/>
              </a:rPr>
            </a:br>
            <a:r>
              <a:rPr lang="en-US" sz="1600" b="1" dirty="0">
                <a:solidFill>
                  <a:schemeClr val="accent6"/>
                </a:solidFill>
                <a:latin typeface="Arial" panose="020B0604020202020204" pitchFamily="34" charset="0"/>
              </a:rPr>
              <a:t>FINAL PRESENTATION</a:t>
            </a:r>
            <a:br>
              <a:rPr lang="en-US" b="0" dirty="0">
                <a:effectLst/>
              </a:rPr>
            </a:br>
            <a:br>
              <a:rPr lang="en-US" sz="1400" dirty="0"/>
            </a:br>
            <a:r>
              <a:rPr lang="en-US" sz="1400" i="0" u="none" strike="noStrike" dirty="0">
                <a:effectLst/>
                <a:latin typeface="Arial" panose="020B0604020202020204" pitchFamily="34" charset="0"/>
              </a:rPr>
              <a:t>GANESH KRISHNA LAKSHMISETTY   </a:t>
            </a:r>
            <a:br>
              <a:rPr lang="en-US" sz="1400" i="0" u="none" strike="noStrike" dirty="0">
                <a:effectLst/>
                <a:latin typeface="Arial" panose="020B0604020202020204" pitchFamily="34" charset="0"/>
              </a:rPr>
            </a:br>
            <a:r>
              <a:rPr lang="en-US" sz="1400" b="1" i="0" u="none" strike="noStrike" dirty="0">
                <a:effectLst/>
                <a:latin typeface="Arial" panose="020B0604020202020204" pitchFamily="34" charset="0"/>
              </a:rPr>
              <a:t>(1002086481)</a:t>
            </a:r>
            <a:br>
              <a:rPr lang="en-US" sz="1400" dirty="0">
                <a:effectLst/>
              </a:rPr>
            </a:br>
            <a:br>
              <a:rPr lang="en-US" sz="1400" b="0" dirty="0">
                <a:effectLst/>
              </a:rPr>
            </a:br>
            <a:br>
              <a:rPr lang="en-US" b="0" dirty="0">
                <a:effectLst/>
              </a:rPr>
            </a:br>
            <a:endParaRPr lang="en-US" dirty="0"/>
          </a:p>
        </p:txBody>
      </p:sp>
    </p:spTree>
    <p:extLst>
      <p:ext uri="{BB962C8B-B14F-4D97-AF65-F5344CB8AC3E}">
        <p14:creationId xmlns:p14="http://schemas.microsoft.com/office/powerpoint/2010/main" val="25860588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E5FEE2D-79E5-4C1D-8BF7-EE619CA7039A}"/>
              </a:ext>
            </a:extLst>
          </p:cNvPr>
          <p:cNvSpPr>
            <a:spLocks noGrp="1"/>
          </p:cNvSpPr>
          <p:nvPr>
            <p:ph type="title"/>
          </p:nvPr>
        </p:nvSpPr>
        <p:spPr>
          <a:xfrm>
            <a:off x="838200" y="-447588"/>
            <a:ext cx="10515600" cy="1325563"/>
          </a:xfrm>
        </p:spPr>
        <p:txBody>
          <a:bodyPr/>
          <a:lstStyle/>
          <a:p>
            <a:r>
              <a:rPr lang="en-US" b="1" dirty="0"/>
              <a:t>Data cleaning : HANDLING NULL AND DUPLICATE DATA</a:t>
            </a:r>
          </a:p>
        </p:txBody>
      </p:sp>
      <p:sp>
        <p:nvSpPr>
          <p:cNvPr id="8" name="Footer Placeholder 7">
            <a:extLst>
              <a:ext uri="{FF2B5EF4-FFF2-40B4-BE49-F238E27FC236}">
                <a16:creationId xmlns:a16="http://schemas.microsoft.com/office/drawing/2014/main" id="{8BA5A93F-DCAE-40B8-8E94-3239A1A6A21A}"/>
              </a:ext>
            </a:extLst>
          </p:cNvPr>
          <p:cNvSpPr>
            <a:spLocks noGrp="1"/>
          </p:cNvSpPr>
          <p:nvPr>
            <p:ph type="ftr" sz="quarter" idx="11"/>
          </p:nvPr>
        </p:nvSpPr>
        <p:spPr>
          <a:xfrm>
            <a:off x="4038599" y="6356350"/>
            <a:ext cx="5061857" cy="365125"/>
          </a:xfrm>
        </p:spPr>
        <p:txBody>
          <a:bodyPr/>
          <a:lstStyle/>
          <a:p>
            <a:r>
              <a:rPr lang="en-US" sz="900" b="1" i="0" u="none" strike="noStrike" dirty="0">
                <a:effectLst/>
                <a:latin typeface="Arial" panose="020B0604020202020204" pitchFamily="34" charset="0"/>
              </a:rPr>
              <a:t>ANALYZING SENTIMENT IN MOVIE REVIEWS THROUGH NLP USING DEEP LEARNING</a:t>
            </a:r>
            <a:endParaRPr lang="en-US" dirty="0"/>
          </a:p>
        </p:txBody>
      </p:sp>
      <p:sp>
        <p:nvSpPr>
          <p:cNvPr id="9" name="Slide Number Placeholder 8">
            <a:extLst>
              <a:ext uri="{FF2B5EF4-FFF2-40B4-BE49-F238E27FC236}">
                <a16:creationId xmlns:a16="http://schemas.microsoft.com/office/drawing/2014/main" id="{03091613-153A-4005-9F4D-2F185AE5F7B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10</a:t>
            </a:fld>
            <a:endParaRPr lang="en-US" dirty="0"/>
          </a:p>
        </p:txBody>
      </p:sp>
      <p:sp>
        <p:nvSpPr>
          <p:cNvPr id="11" name="TextBox 10">
            <a:extLst>
              <a:ext uri="{FF2B5EF4-FFF2-40B4-BE49-F238E27FC236}">
                <a16:creationId xmlns:a16="http://schemas.microsoft.com/office/drawing/2014/main" id="{871EE483-27DC-7D82-C956-00324FBB74E6}"/>
              </a:ext>
            </a:extLst>
          </p:cNvPr>
          <p:cNvSpPr txBox="1"/>
          <p:nvPr/>
        </p:nvSpPr>
        <p:spPr>
          <a:xfrm>
            <a:off x="1017516" y="1340109"/>
            <a:ext cx="9151720" cy="369332"/>
          </a:xfrm>
          <a:prstGeom prst="rect">
            <a:avLst/>
          </a:prstGeom>
          <a:noFill/>
        </p:spPr>
        <p:txBody>
          <a:bodyPr wrap="square" rtlCol="0">
            <a:spAutoFit/>
          </a:bodyPr>
          <a:lstStyle/>
          <a:p>
            <a:pPr lvl="1"/>
            <a:r>
              <a:rPr lang="en-US" dirty="0"/>
              <a:t>Checking whether the dataset have null and duplicate values and remove them :</a:t>
            </a:r>
          </a:p>
        </p:txBody>
      </p:sp>
      <p:pic>
        <p:nvPicPr>
          <p:cNvPr id="4" name="Picture 3" descr="A screenshot of a computer code&#10;&#10;Description automatically generated">
            <a:extLst>
              <a:ext uri="{FF2B5EF4-FFF2-40B4-BE49-F238E27FC236}">
                <a16:creationId xmlns:a16="http://schemas.microsoft.com/office/drawing/2014/main" id="{782E4D24-33B0-3DCD-EEB9-20F98770AD54}"/>
              </a:ext>
            </a:extLst>
          </p:cNvPr>
          <p:cNvPicPr>
            <a:picLocks noChangeAspect="1"/>
          </p:cNvPicPr>
          <p:nvPr/>
        </p:nvPicPr>
        <p:blipFill>
          <a:blip r:embed="rId2"/>
          <a:stretch>
            <a:fillRect/>
          </a:stretch>
        </p:blipFill>
        <p:spPr>
          <a:xfrm>
            <a:off x="2999053" y="2267310"/>
            <a:ext cx="5972219" cy="3257574"/>
          </a:xfrm>
          <a:prstGeom prst="rect">
            <a:avLst/>
          </a:prstGeom>
        </p:spPr>
      </p:pic>
    </p:spTree>
    <p:extLst>
      <p:ext uri="{BB962C8B-B14F-4D97-AF65-F5344CB8AC3E}">
        <p14:creationId xmlns:p14="http://schemas.microsoft.com/office/powerpoint/2010/main" val="532557824"/>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7762301-F83A-4BEA-9D11-E6C99FB574A8}"/>
              </a:ext>
            </a:extLst>
          </p:cNvPr>
          <p:cNvSpPr>
            <a:spLocks noGrp="1"/>
          </p:cNvSpPr>
          <p:nvPr>
            <p:ph type="title"/>
          </p:nvPr>
        </p:nvSpPr>
        <p:spPr>
          <a:xfrm>
            <a:off x="882650" y="136525"/>
            <a:ext cx="10515600" cy="513716"/>
          </a:xfrm>
        </p:spPr>
        <p:txBody>
          <a:bodyPr/>
          <a:lstStyle/>
          <a:p>
            <a:r>
              <a:rPr lang="en-US" b="1" dirty="0"/>
              <a:t>preprocessing</a:t>
            </a:r>
          </a:p>
        </p:txBody>
      </p:sp>
      <p:sp>
        <p:nvSpPr>
          <p:cNvPr id="6" name="Date Placeholder 5">
            <a:extLst>
              <a:ext uri="{FF2B5EF4-FFF2-40B4-BE49-F238E27FC236}">
                <a16:creationId xmlns:a16="http://schemas.microsoft.com/office/drawing/2014/main" id="{3627CC26-34EF-4BB9-B289-9EC56B07D1E6}"/>
              </a:ext>
            </a:extLst>
          </p:cNvPr>
          <p:cNvSpPr>
            <a:spLocks noGrp="1"/>
          </p:cNvSpPr>
          <p:nvPr>
            <p:ph type="dt" sz="half" idx="10"/>
          </p:nvPr>
        </p:nvSpPr>
        <p:spPr>
          <a:xfrm>
            <a:off x="838200" y="6356350"/>
            <a:ext cx="2743200" cy="365125"/>
          </a:xfrm>
        </p:spPr>
        <p:txBody>
          <a:bodyPr/>
          <a:lstStyle/>
          <a:p>
            <a:r>
              <a:rPr lang="en-US" dirty="0"/>
              <a:t>20XX</a:t>
            </a:r>
          </a:p>
        </p:txBody>
      </p:sp>
      <p:sp>
        <p:nvSpPr>
          <p:cNvPr id="7" name="Footer Placeholder 6">
            <a:extLst>
              <a:ext uri="{FF2B5EF4-FFF2-40B4-BE49-F238E27FC236}">
                <a16:creationId xmlns:a16="http://schemas.microsoft.com/office/drawing/2014/main" id="{4E98E6AD-9D37-499C-898E-ED12AC36D31D}"/>
              </a:ext>
            </a:extLst>
          </p:cNvPr>
          <p:cNvSpPr>
            <a:spLocks noGrp="1"/>
          </p:cNvSpPr>
          <p:nvPr>
            <p:ph type="ftr" sz="quarter" idx="11"/>
          </p:nvPr>
        </p:nvSpPr>
        <p:spPr>
          <a:xfrm>
            <a:off x="4038600" y="6356350"/>
            <a:ext cx="5080000" cy="365125"/>
          </a:xfrm>
        </p:spPr>
        <p:txBody>
          <a:bodyPr/>
          <a:lstStyle/>
          <a:p>
            <a:r>
              <a:rPr lang="en-US" sz="900" b="1" i="0" u="none" strike="noStrike" dirty="0">
                <a:effectLst/>
                <a:latin typeface="Arial" panose="020B0604020202020204" pitchFamily="34" charset="0"/>
              </a:rPr>
              <a:t>ANALYZING SENTIMENT IN MOVIE REVIEWS THROUGH NLP USING DEEP LEARNING</a:t>
            </a:r>
            <a:endParaRPr lang="en-US" dirty="0"/>
          </a:p>
        </p:txBody>
      </p:sp>
      <p:sp>
        <p:nvSpPr>
          <p:cNvPr id="8" name="Slide Number Placeholder 7">
            <a:extLst>
              <a:ext uri="{FF2B5EF4-FFF2-40B4-BE49-F238E27FC236}">
                <a16:creationId xmlns:a16="http://schemas.microsoft.com/office/drawing/2014/main" id="{92908AF9-2A07-4B50-BC13-471792106EC8}"/>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11</a:t>
            </a:fld>
            <a:endParaRPr lang="en-US" dirty="0"/>
          </a:p>
        </p:txBody>
      </p:sp>
      <p:sp>
        <p:nvSpPr>
          <p:cNvPr id="10" name="TextBox 9">
            <a:extLst>
              <a:ext uri="{FF2B5EF4-FFF2-40B4-BE49-F238E27FC236}">
                <a16:creationId xmlns:a16="http://schemas.microsoft.com/office/drawing/2014/main" id="{D0938833-206A-E0FE-1141-C5C6F96EAAD0}"/>
              </a:ext>
            </a:extLst>
          </p:cNvPr>
          <p:cNvSpPr txBox="1"/>
          <p:nvPr/>
        </p:nvSpPr>
        <p:spPr>
          <a:xfrm>
            <a:off x="755650" y="777415"/>
            <a:ext cx="10947399" cy="584775"/>
          </a:xfrm>
          <a:prstGeom prst="rect">
            <a:avLst/>
          </a:prstGeom>
          <a:noFill/>
        </p:spPr>
        <p:txBody>
          <a:bodyPr wrap="square" rtlCol="0">
            <a:spAutoFit/>
          </a:bodyPr>
          <a:lstStyle/>
          <a:p>
            <a:r>
              <a:rPr lang="en-US" sz="1600" i="0" dirty="0">
                <a:effectLst/>
                <a:latin typeface="Söhne"/>
              </a:rPr>
              <a:t>Remove contraction words and expanding them, Also using regular expressions for string manipulations like special character , digits removal, htm</a:t>
            </a:r>
            <a:r>
              <a:rPr lang="en-US" sz="1600" dirty="0">
                <a:latin typeface="Söhne"/>
              </a:rPr>
              <a:t>l tags removal , and html parsing, also lowercasing and removing </a:t>
            </a:r>
            <a:r>
              <a:rPr lang="en-US" sz="1600" dirty="0" err="1">
                <a:latin typeface="Söhne"/>
              </a:rPr>
              <a:t>stopwords</a:t>
            </a:r>
            <a:r>
              <a:rPr lang="en-US" sz="1600" dirty="0">
                <a:latin typeface="Söhne"/>
              </a:rPr>
              <a:t>.</a:t>
            </a:r>
            <a:endParaRPr lang="en-US" sz="1600" dirty="0"/>
          </a:p>
        </p:txBody>
      </p:sp>
      <p:pic>
        <p:nvPicPr>
          <p:cNvPr id="4" name="Picture 3" descr="A screenshot of a computer program&#10;&#10;Description automatically generated">
            <a:extLst>
              <a:ext uri="{FF2B5EF4-FFF2-40B4-BE49-F238E27FC236}">
                <a16:creationId xmlns:a16="http://schemas.microsoft.com/office/drawing/2014/main" id="{D56E6C26-7906-149D-F892-6720165C0F9A}"/>
              </a:ext>
            </a:extLst>
          </p:cNvPr>
          <p:cNvPicPr>
            <a:picLocks noChangeAspect="1"/>
          </p:cNvPicPr>
          <p:nvPr/>
        </p:nvPicPr>
        <p:blipFill>
          <a:blip r:embed="rId2"/>
          <a:stretch>
            <a:fillRect/>
          </a:stretch>
        </p:blipFill>
        <p:spPr>
          <a:xfrm>
            <a:off x="48986" y="1362190"/>
            <a:ext cx="6634868" cy="5101692"/>
          </a:xfrm>
          <a:prstGeom prst="rect">
            <a:avLst/>
          </a:prstGeom>
        </p:spPr>
      </p:pic>
      <p:pic>
        <p:nvPicPr>
          <p:cNvPr id="11" name="Picture 10" descr="A close-up of text&#10;&#10;Description automatically generated">
            <a:extLst>
              <a:ext uri="{FF2B5EF4-FFF2-40B4-BE49-F238E27FC236}">
                <a16:creationId xmlns:a16="http://schemas.microsoft.com/office/drawing/2014/main" id="{E2872151-16AA-5309-7E9E-BBE3B8E8269F}"/>
              </a:ext>
            </a:extLst>
          </p:cNvPr>
          <p:cNvPicPr>
            <a:picLocks noChangeAspect="1"/>
          </p:cNvPicPr>
          <p:nvPr/>
        </p:nvPicPr>
        <p:blipFill>
          <a:blip r:embed="rId3"/>
          <a:stretch>
            <a:fillRect/>
          </a:stretch>
        </p:blipFill>
        <p:spPr>
          <a:xfrm>
            <a:off x="4768815" y="2285635"/>
            <a:ext cx="7254456" cy="2286730"/>
          </a:xfrm>
          <a:prstGeom prst="rect">
            <a:avLst/>
          </a:prstGeom>
        </p:spPr>
      </p:pic>
    </p:spTree>
    <p:extLst>
      <p:ext uri="{BB962C8B-B14F-4D97-AF65-F5344CB8AC3E}">
        <p14:creationId xmlns:p14="http://schemas.microsoft.com/office/powerpoint/2010/main" val="3873965517"/>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E5FEE2D-79E5-4C1D-8BF7-EE619CA7039A}"/>
              </a:ext>
            </a:extLst>
          </p:cNvPr>
          <p:cNvSpPr>
            <a:spLocks noGrp="1"/>
          </p:cNvSpPr>
          <p:nvPr>
            <p:ph type="title"/>
          </p:nvPr>
        </p:nvSpPr>
        <p:spPr>
          <a:xfrm>
            <a:off x="957943" y="48986"/>
            <a:ext cx="10515600" cy="589009"/>
          </a:xfrm>
        </p:spPr>
        <p:txBody>
          <a:bodyPr/>
          <a:lstStyle/>
          <a:p>
            <a:r>
              <a:rPr lang="en-US" b="1" dirty="0"/>
              <a:t>Setting the max length for reviews</a:t>
            </a:r>
          </a:p>
        </p:txBody>
      </p:sp>
      <p:sp>
        <p:nvSpPr>
          <p:cNvPr id="8" name="Footer Placeholder 7">
            <a:extLst>
              <a:ext uri="{FF2B5EF4-FFF2-40B4-BE49-F238E27FC236}">
                <a16:creationId xmlns:a16="http://schemas.microsoft.com/office/drawing/2014/main" id="{8BA5A93F-DCAE-40B8-8E94-3239A1A6A21A}"/>
              </a:ext>
            </a:extLst>
          </p:cNvPr>
          <p:cNvSpPr>
            <a:spLocks noGrp="1"/>
          </p:cNvSpPr>
          <p:nvPr>
            <p:ph type="ftr" sz="quarter" idx="11"/>
          </p:nvPr>
        </p:nvSpPr>
        <p:spPr>
          <a:xfrm>
            <a:off x="4038599" y="6356350"/>
            <a:ext cx="5061857" cy="365125"/>
          </a:xfrm>
        </p:spPr>
        <p:txBody>
          <a:bodyPr/>
          <a:lstStyle/>
          <a:p>
            <a:r>
              <a:rPr lang="en-US" sz="900" b="1" i="0" u="none" strike="noStrike" dirty="0">
                <a:effectLst/>
                <a:latin typeface="Arial" panose="020B0604020202020204" pitchFamily="34" charset="0"/>
              </a:rPr>
              <a:t>ANALYZING SENTIMENT IN MOVIE REVIEWS THROUGH NLP USING DEEP LEARNING</a:t>
            </a:r>
            <a:endParaRPr lang="en-US" dirty="0"/>
          </a:p>
        </p:txBody>
      </p:sp>
      <p:sp>
        <p:nvSpPr>
          <p:cNvPr id="9" name="Slide Number Placeholder 8">
            <a:extLst>
              <a:ext uri="{FF2B5EF4-FFF2-40B4-BE49-F238E27FC236}">
                <a16:creationId xmlns:a16="http://schemas.microsoft.com/office/drawing/2014/main" id="{03091613-153A-4005-9F4D-2F185AE5F7BF}"/>
              </a:ext>
            </a:extLst>
          </p:cNvPr>
          <p:cNvSpPr>
            <a:spLocks noGrp="1"/>
          </p:cNvSpPr>
          <p:nvPr>
            <p:ph type="sldNum" sz="quarter" idx="12"/>
          </p:nvPr>
        </p:nvSpPr>
        <p:spPr/>
        <p:txBody>
          <a:bodyPr/>
          <a:lstStyle/>
          <a:p>
            <a:fld id="{A49DFD55-3C28-40EF-9E31-A92D2E4017FF}" type="slidenum">
              <a:rPr lang="en-US" smtClean="0"/>
              <a:pPr/>
              <a:t>12</a:t>
            </a:fld>
            <a:endParaRPr lang="en-US" dirty="0"/>
          </a:p>
        </p:txBody>
      </p:sp>
      <p:sp>
        <p:nvSpPr>
          <p:cNvPr id="11" name="TextBox 10">
            <a:extLst>
              <a:ext uri="{FF2B5EF4-FFF2-40B4-BE49-F238E27FC236}">
                <a16:creationId xmlns:a16="http://schemas.microsoft.com/office/drawing/2014/main" id="{871EE483-27DC-7D82-C956-00324FBB74E6}"/>
              </a:ext>
            </a:extLst>
          </p:cNvPr>
          <p:cNvSpPr txBox="1"/>
          <p:nvPr/>
        </p:nvSpPr>
        <p:spPr>
          <a:xfrm>
            <a:off x="1306284" y="1278494"/>
            <a:ext cx="8550729" cy="923330"/>
          </a:xfrm>
          <a:prstGeom prst="rect">
            <a:avLst/>
          </a:prstGeom>
          <a:noFill/>
        </p:spPr>
        <p:txBody>
          <a:bodyPr wrap="square" rtlCol="0">
            <a:spAutoFit/>
          </a:bodyPr>
          <a:lstStyle/>
          <a:p>
            <a:pPr lvl="1"/>
            <a:r>
              <a:rPr lang="en-US" dirty="0"/>
              <a:t>After saving the preprocessed dataset, added a column of preprocessed movie length this lets us Check the distribution of the review lengths to get an idea for setting max input length for a review.</a:t>
            </a:r>
          </a:p>
        </p:txBody>
      </p:sp>
      <p:pic>
        <p:nvPicPr>
          <p:cNvPr id="4" name="Picture 3" descr="A graph of a number of different sizes&#10;&#10;Description automatically generated with medium confidence">
            <a:extLst>
              <a:ext uri="{FF2B5EF4-FFF2-40B4-BE49-F238E27FC236}">
                <a16:creationId xmlns:a16="http://schemas.microsoft.com/office/drawing/2014/main" id="{336ED11B-071D-CD17-B0A6-FA5AAA6973E7}"/>
              </a:ext>
            </a:extLst>
          </p:cNvPr>
          <p:cNvPicPr>
            <a:picLocks noChangeAspect="1"/>
          </p:cNvPicPr>
          <p:nvPr/>
        </p:nvPicPr>
        <p:blipFill>
          <a:blip r:embed="rId2"/>
          <a:stretch>
            <a:fillRect/>
          </a:stretch>
        </p:blipFill>
        <p:spPr>
          <a:xfrm>
            <a:off x="3516084" y="2415521"/>
            <a:ext cx="6025241" cy="3054384"/>
          </a:xfrm>
          <a:prstGeom prst="rect">
            <a:avLst/>
          </a:prstGeom>
        </p:spPr>
      </p:pic>
      <p:sp>
        <p:nvSpPr>
          <p:cNvPr id="5" name="TextBox 4">
            <a:extLst>
              <a:ext uri="{FF2B5EF4-FFF2-40B4-BE49-F238E27FC236}">
                <a16:creationId xmlns:a16="http://schemas.microsoft.com/office/drawing/2014/main" id="{2055191B-5C52-B526-94A5-0FE2850174C2}"/>
              </a:ext>
            </a:extLst>
          </p:cNvPr>
          <p:cNvSpPr txBox="1"/>
          <p:nvPr/>
        </p:nvSpPr>
        <p:spPr>
          <a:xfrm>
            <a:off x="2253339" y="5433020"/>
            <a:ext cx="8550729" cy="923330"/>
          </a:xfrm>
          <a:prstGeom prst="rect">
            <a:avLst/>
          </a:prstGeom>
          <a:noFill/>
        </p:spPr>
        <p:txBody>
          <a:bodyPr wrap="square" rtlCol="0">
            <a:spAutoFit/>
          </a:bodyPr>
          <a:lstStyle/>
          <a:p>
            <a:pPr lvl="1"/>
            <a:r>
              <a:rPr lang="en-US" dirty="0"/>
              <a:t>So, the mean of reviews is around 120, so value below that has not be taken because information will be lost. We tried experimenting various lengths and set value to 250.</a:t>
            </a:r>
          </a:p>
        </p:txBody>
      </p:sp>
      <p:pic>
        <p:nvPicPr>
          <p:cNvPr id="7" name="Picture 6" descr="A close-up of a computer screen&#10;&#10;Description automatically generated">
            <a:extLst>
              <a:ext uri="{FF2B5EF4-FFF2-40B4-BE49-F238E27FC236}">
                <a16:creationId xmlns:a16="http://schemas.microsoft.com/office/drawing/2014/main" id="{339F8764-96C5-AA8C-4682-8600DB68DE4D}"/>
              </a:ext>
            </a:extLst>
          </p:cNvPr>
          <p:cNvPicPr>
            <a:picLocks noChangeAspect="1"/>
          </p:cNvPicPr>
          <p:nvPr/>
        </p:nvPicPr>
        <p:blipFill>
          <a:blip r:embed="rId3"/>
          <a:stretch>
            <a:fillRect/>
          </a:stretch>
        </p:blipFill>
        <p:spPr>
          <a:xfrm>
            <a:off x="6475604" y="4364214"/>
            <a:ext cx="4159739" cy="726904"/>
          </a:xfrm>
          <a:prstGeom prst="rect">
            <a:avLst/>
          </a:prstGeom>
        </p:spPr>
      </p:pic>
    </p:spTree>
    <p:extLst>
      <p:ext uri="{BB962C8B-B14F-4D97-AF65-F5344CB8AC3E}">
        <p14:creationId xmlns:p14="http://schemas.microsoft.com/office/powerpoint/2010/main" val="2499682613"/>
      </p:ext>
    </p:extLst>
  </p:cSld>
  <p:clrMapOvr>
    <a:masterClrMapping/>
  </p:clrMapOvr>
  <p:transition spd="med">
    <p:pull/>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A2CD4-732A-43E4-BCB9-CBA2055E0AC6}"/>
              </a:ext>
            </a:extLst>
          </p:cNvPr>
          <p:cNvSpPr>
            <a:spLocks noGrp="1"/>
          </p:cNvSpPr>
          <p:nvPr>
            <p:ph type="title"/>
          </p:nvPr>
        </p:nvSpPr>
        <p:spPr>
          <a:xfrm>
            <a:off x="5989320" y="-277586"/>
            <a:ext cx="5720442" cy="909638"/>
          </a:xfrm>
        </p:spPr>
        <p:txBody>
          <a:bodyPr/>
          <a:lstStyle/>
          <a:p>
            <a:r>
              <a:rPr lang="en-US" b="1" dirty="0"/>
              <a:t>Building vocabulary</a:t>
            </a:r>
          </a:p>
        </p:txBody>
      </p:sp>
      <p:sp>
        <p:nvSpPr>
          <p:cNvPr id="5" name="Footer Placeholder 4">
            <a:extLst>
              <a:ext uri="{FF2B5EF4-FFF2-40B4-BE49-F238E27FC236}">
                <a16:creationId xmlns:a16="http://schemas.microsoft.com/office/drawing/2014/main" id="{3555A49C-96F4-440D-B89E-A0AE94F70108}"/>
              </a:ext>
            </a:extLst>
          </p:cNvPr>
          <p:cNvSpPr>
            <a:spLocks noGrp="1"/>
          </p:cNvSpPr>
          <p:nvPr>
            <p:ph type="ftr" sz="quarter" idx="11"/>
          </p:nvPr>
        </p:nvSpPr>
        <p:spPr>
          <a:xfrm>
            <a:off x="6096001" y="6356350"/>
            <a:ext cx="5018314" cy="365125"/>
          </a:xfrm>
        </p:spPr>
        <p:txBody>
          <a:bodyPr/>
          <a:lstStyle/>
          <a:p>
            <a:r>
              <a:rPr lang="en-US" sz="900" b="1" i="0" u="none" strike="noStrike" dirty="0">
                <a:effectLst/>
                <a:latin typeface="Arial" panose="020B0604020202020204" pitchFamily="34" charset="0"/>
              </a:rPr>
              <a:t>ANALYZING SENTIMENT IN MOVIE REVIEWS THROUGH NLP USING DEEP LEARNING</a:t>
            </a:r>
            <a:endParaRPr lang="en-US" dirty="0"/>
          </a:p>
        </p:txBody>
      </p:sp>
      <p:sp>
        <p:nvSpPr>
          <p:cNvPr id="6" name="Slide Number Placeholder 5">
            <a:extLst>
              <a:ext uri="{FF2B5EF4-FFF2-40B4-BE49-F238E27FC236}">
                <a16:creationId xmlns:a16="http://schemas.microsoft.com/office/drawing/2014/main" id="{F2A39FA3-9AE3-4689-A469-B7D2DFCCC2D9}"/>
              </a:ext>
            </a:extLst>
          </p:cNvPr>
          <p:cNvSpPr>
            <a:spLocks noGrp="1"/>
          </p:cNvSpPr>
          <p:nvPr>
            <p:ph type="sldNum" sz="quarter" idx="12"/>
          </p:nvPr>
        </p:nvSpPr>
        <p:spPr/>
        <p:txBody>
          <a:bodyPr/>
          <a:lstStyle/>
          <a:p>
            <a:fld id="{A49DFD55-3C28-40EF-9E31-A92D2E4017FF}" type="slidenum">
              <a:rPr lang="en-US" smtClean="0"/>
              <a:pPr/>
              <a:t>13</a:t>
            </a:fld>
            <a:endParaRPr lang="en-US" dirty="0"/>
          </a:p>
        </p:txBody>
      </p:sp>
      <p:sp>
        <p:nvSpPr>
          <p:cNvPr id="11" name="TextBox 10">
            <a:extLst>
              <a:ext uri="{FF2B5EF4-FFF2-40B4-BE49-F238E27FC236}">
                <a16:creationId xmlns:a16="http://schemas.microsoft.com/office/drawing/2014/main" id="{F25708ED-8AD5-7D74-E5D8-B24C7F48B2B8}"/>
              </a:ext>
            </a:extLst>
          </p:cNvPr>
          <p:cNvSpPr txBox="1"/>
          <p:nvPr/>
        </p:nvSpPr>
        <p:spPr>
          <a:xfrm>
            <a:off x="4985656" y="1016370"/>
            <a:ext cx="6934201" cy="1200329"/>
          </a:xfrm>
          <a:prstGeom prst="rect">
            <a:avLst/>
          </a:prstGeom>
          <a:noFill/>
        </p:spPr>
        <p:txBody>
          <a:bodyPr wrap="square" rtlCol="0">
            <a:spAutoFit/>
          </a:bodyPr>
          <a:lstStyle/>
          <a:p>
            <a:r>
              <a:rPr lang="en-US" dirty="0"/>
              <a:t>After splitting into train and test, With the help of </a:t>
            </a:r>
            <a:r>
              <a:rPr lang="en-US" b="1" dirty="0"/>
              <a:t>Tokenizer</a:t>
            </a:r>
            <a:r>
              <a:rPr lang="en-US" dirty="0"/>
              <a:t> class from </a:t>
            </a:r>
            <a:r>
              <a:rPr lang="en-US" dirty="0" err="1"/>
              <a:t>Keras</a:t>
            </a:r>
            <a:r>
              <a:rPr lang="en-US" dirty="0"/>
              <a:t>, we build the vocabulary of distinct words from all the movie reviews and set the </a:t>
            </a:r>
            <a:r>
              <a:rPr lang="en-US" b="1" dirty="0"/>
              <a:t>special token </a:t>
            </a:r>
            <a:r>
              <a:rPr lang="en-US" dirty="0"/>
              <a:t> for words out of the vocabulary.</a:t>
            </a:r>
            <a:endParaRPr lang="en-US" b="1" dirty="0"/>
          </a:p>
        </p:txBody>
      </p:sp>
      <p:pic>
        <p:nvPicPr>
          <p:cNvPr id="9" name="Picture 8" descr="A screenshot of a computer&#10;&#10;Description automatically generated">
            <a:extLst>
              <a:ext uri="{FF2B5EF4-FFF2-40B4-BE49-F238E27FC236}">
                <a16:creationId xmlns:a16="http://schemas.microsoft.com/office/drawing/2014/main" id="{31C4D69F-DD61-E1AC-C18C-CC91B0269059}"/>
              </a:ext>
            </a:extLst>
          </p:cNvPr>
          <p:cNvPicPr>
            <a:picLocks noChangeAspect="1"/>
          </p:cNvPicPr>
          <p:nvPr/>
        </p:nvPicPr>
        <p:blipFill>
          <a:blip r:embed="rId2"/>
          <a:stretch>
            <a:fillRect/>
          </a:stretch>
        </p:blipFill>
        <p:spPr>
          <a:xfrm>
            <a:off x="5298602" y="2324018"/>
            <a:ext cx="5067337" cy="3438550"/>
          </a:xfrm>
          <a:prstGeom prst="rect">
            <a:avLst/>
          </a:prstGeom>
        </p:spPr>
      </p:pic>
    </p:spTree>
    <p:extLst>
      <p:ext uri="{BB962C8B-B14F-4D97-AF65-F5344CB8AC3E}">
        <p14:creationId xmlns:p14="http://schemas.microsoft.com/office/powerpoint/2010/main" val="744379741"/>
      </p:ext>
    </p:extLst>
  </p:cSld>
  <p:clrMapOvr>
    <a:masterClrMapping/>
  </p:clrMapOvr>
  <p:transition spd="med">
    <p:pull/>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itle 1">
            <a:extLst>
              <a:ext uri="{FF2B5EF4-FFF2-40B4-BE49-F238E27FC236}">
                <a16:creationId xmlns:a16="http://schemas.microsoft.com/office/drawing/2014/main" id="{D5405ABF-37F7-1E9E-0171-94C5C5A8B54F}"/>
              </a:ext>
            </a:extLst>
          </p:cNvPr>
          <p:cNvSpPr>
            <a:spLocks noGrp="1"/>
          </p:cNvSpPr>
          <p:nvPr>
            <p:ph type="title"/>
          </p:nvPr>
        </p:nvSpPr>
        <p:spPr>
          <a:xfrm>
            <a:off x="272142" y="-253021"/>
            <a:ext cx="8670471" cy="909638"/>
          </a:xfrm>
        </p:spPr>
        <p:txBody>
          <a:bodyPr/>
          <a:lstStyle/>
          <a:p>
            <a:r>
              <a:rPr lang="en-US" b="1" dirty="0"/>
              <a:t>MAPPING REVIEWS TO SEQUENCE OF INTEGERS</a:t>
            </a:r>
          </a:p>
        </p:txBody>
      </p:sp>
      <p:sp>
        <p:nvSpPr>
          <p:cNvPr id="51" name="TextBox 50">
            <a:extLst>
              <a:ext uri="{FF2B5EF4-FFF2-40B4-BE49-F238E27FC236}">
                <a16:creationId xmlns:a16="http://schemas.microsoft.com/office/drawing/2014/main" id="{841B5F8C-7575-7FBE-5E6B-921C2A9509EB}"/>
              </a:ext>
            </a:extLst>
          </p:cNvPr>
          <p:cNvSpPr txBox="1"/>
          <p:nvPr/>
        </p:nvSpPr>
        <p:spPr>
          <a:xfrm>
            <a:off x="7707085" y="1508338"/>
            <a:ext cx="3559628" cy="646331"/>
          </a:xfrm>
          <a:prstGeom prst="rect">
            <a:avLst/>
          </a:prstGeom>
          <a:noFill/>
        </p:spPr>
        <p:txBody>
          <a:bodyPr wrap="square" rtlCol="0">
            <a:spAutoFit/>
          </a:bodyPr>
          <a:lstStyle/>
          <a:p>
            <a:r>
              <a:rPr lang="en-US" dirty="0"/>
              <a:t>A movie review </a:t>
            </a:r>
            <a:r>
              <a:rPr lang="en-US" b="1" dirty="0"/>
              <a:t>before</a:t>
            </a:r>
            <a:r>
              <a:rPr lang="en-US" dirty="0"/>
              <a:t> mapping to sequence of integers.</a:t>
            </a:r>
            <a:endParaRPr lang="en-US" b="1" dirty="0"/>
          </a:p>
        </p:txBody>
      </p:sp>
      <p:sp>
        <p:nvSpPr>
          <p:cNvPr id="52" name="TextBox 51">
            <a:extLst>
              <a:ext uri="{FF2B5EF4-FFF2-40B4-BE49-F238E27FC236}">
                <a16:creationId xmlns:a16="http://schemas.microsoft.com/office/drawing/2014/main" id="{3DCDC0AF-6A91-5327-4986-68F6E63240F1}"/>
              </a:ext>
            </a:extLst>
          </p:cNvPr>
          <p:cNvSpPr txBox="1"/>
          <p:nvPr/>
        </p:nvSpPr>
        <p:spPr>
          <a:xfrm>
            <a:off x="1104898" y="4371553"/>
            <a:ext cx="3695701" cy="923330"/>
          </a:xfrm>
          <a:prstGeom prst="rect">
            <a:avLst/>
          </a:prstGeom>
          <a:noFill/>
        </p:spPr>
        <p:txBody>
          <a:bodyPr wrap="square" rtlCol="0">
            <a:spAutoFit/>
          </a:bodyPr>
          <a:lstStyle/>
          <a:p>
            <a:r>
              <a:rPr lang="en-US" dirty="0"/>
              <a:t>A movie review </a:t>
            </a:r>
            <a:r>
              <a:rPr lang="en-US" b="1" dirty="0"/>
              <a:t>after</a:t>
            </a:r>
            <a:r>
              <a:rPr lang="en-US" dirty="0"/>
              <a:t> mapping by </a:t>
            </a:r>
            <a:r>
              <a:rPr lang="en-US" dirty="0" err="1"/>
              <a:t>text_to_sequence</a:t>
            </a:r>
            <a:r>
              <a:rPr lang="en-US" dirty="0"/>
              <a:t> and </a:t>
            </a:r>
            <a:r>
              <a:rPr lang="en-US" b="1" dirty="0"/>
              <a:t>padded</a:t>
            </a:r>
            <a:r>
              <a:rPr lang="en-US" dirty="0"/>
              <a:t> as max length of review is set to 250</a:t>
            </a:r>
          </a:p>
        </p:txBody>
      </p:sp>
      <p:pic>
        <p:nvPicPr>
          <p:cNvPr id="3" name="Picture 2" descr="A close up of text&#10;&#10;Description automatically generated">
            <a:extLst>
              <a:ext uri="{FF2B5EF4-FFF2-40B4-BE49-F238E27FC236}">
                <a16:creationId xmlns:a16="http://schemas.microsoft.com/office/drawing/2014/main" id="{D0595C85-11F5-5EB3-41F3-68E728F44D92}"/>
              </a:ext>
            </a:extLst>
          </p:cNvPr>
          <p:cNvPicPr>
            <a:picLocks noChangeAspect="1"/>
          </p:cNvPicPr>
          <p:nvPr/>
        </p:nvPicPr>
        <p:blipFill>
          <a:blip r:embed="rId2"/>
          <a:stretch>
            <a:fillRect/>
          </a:stretch>
        </p:blipFill>
        <p:spPr>
          <a:xfrm>
            <a:off x="179616" y="766365"/>
            <a:ext cx="7440386" cy="2301645"/>
          </a:xfrm>
          <a:prstGeom prst="rect">
            <a:avLst/>
          </a:prstGeom>
        </p:spPr>
      </p:pic>
      <p:pic>
        <p:nvPicPr>
          <p:cNvPr id="7" name="Picture 6" descr="A close up of a number&#10;&#10;Description automatically generated">
            <a:extLst>
              <a:ext uri="{FF2B5EF4-FFF2-40B4-BE49-F238E27FC236}">
                <a16:creationId xmlns:a16="http://schemas.microsoft.com/office/drawing/2014/main" id="{2F2F2ED7-CCFA-39BD-ADDB-77DBE91B55DB}"/>
              </a:ext>
            </a:extLst>
          </p:cNvPr>
          <p:cNvPicPr>
            <a:picLocks noChangeAspect="1"/>
          </p:cNvPicPr>
          <p:nvPr/>
        </p:nvPicPr>
        <p:blipFill>
          <a:blip r:embed="rId3"/>
          <a:stretch>
            <a:fillRect/>
          </a:stretch>
        </p:blipFill>
        <p:spPr>
          <a:xfrm>
            <a:off x="4664529" y="3307207"/>
            <a:ext cx="7266214" cy="3377695"/>
          </a:xfrm>
          <a:prstGeom prst="rect">
            <a:avLst/>
          </a:prstGeom>
        </p:spPr>
      </p:pic>
    </p:spTree>
    <p:extLst>
      <p:ext uri="{BB962C8B-B14F-4D97-AF65-F5344CB8AC3E}">
        <p14:creationId xmlns:p14="http://schemas.microsoft.com/office/powerpoint/2010/main" val="2619301236"/>
      </p:ext>
    </p:extLst>
  </p:cSld>
  <p:clrMapOvr>
    <a:masterClrMapping/>
  </p:clrMapOvr>
  <p:transition spd="med">
    <p:pull/>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DD0E59-4C68-4F87-9821-23C69713D980}"/>
              </a:ext>
            </a:extLst>
          </p:cNvPr>
          <p:cNvSpPr>
            <a:spLocks noGrp="1"/>
          </p:cNvSpPr>
          <p:nvPr>
            <p:ph type="title"/>
          </p:nvPr>
        </p:nvSpPr>
        <p:spPr>
          <a:xfrm>
            <a:off x="1832183" y="-264877"/>
            <a:ext cx="9064418" cy="1135899"/>
          </a:xfrm>
        </p:spPr>
        <p:txBody>
          <a:bodyPr/>
          <a:lstStyle/>
          <a:p>
            <a:r>
              <a:rPr lang="en-US" sz="2650" b="1" dirty="0"/>
              <a:t> USING PRE-TRAINED WORD EMBEDDINGS- “WORD2VEC”</a:t>
            </a:r>
          </a:p>
        </p:txBody>
      </p:sp>
      <p:sp>
        <p:nvSpPr>
          <p:cNvPr id="57" name="Footer Placeholder 56">
            <a:extLst>
              <a:ext uri="{FF2B5EF4-FFF2-40B4-BE49-F238E27FC236}">
                <a16:creationId xmlns:a16="http://schemas.microsoft.com/office/drawing/2014/main" id="{3A38BE84-957B-46B9-A315-4B5064DFF1A1}"/>
              </a:ext>
            </a:extLst>
          </p:cNvPr>
          <p:cNvSpPr>
            <a:spLocks noGrp="1"/>
          </p:cNvSpPr>
          <p:nvPr>
            <p:ph type="ftr" sz="quarter" idx="11"/>
          </p:nvPr>
        </p:nvSpPr>
        <p:spPr>
          <a:xfrm>
            <a:off x="4038599" y="6356350"/>
            <a:ext cx="5050971" cy="365125"/>
          </a:xfrm>
        </p:spPr>
        <p:txBody>
          <a:bodyPr/>
          <a:lstStyle/>
          <a:p>
            <a:r>
              <a:rPr lang="en-US" sz="900" b="1" i="0" u="none" strike="noStrike" dirty="0">
                <a:effectLst/>
                <a:latin typeface="Arial" panose="020B0604020202020204" pitchFamily="34" charset="0"/>
              </a:rPr>
              <a:t>ANALYZING SENTIMENT IN MOVIE REVIEWS THROUGH NLP USING DEEP LEARNING</a:t>
            </a:r>
            <a:endParaRPr lang="en-US" dirty="0"/>
          </a:p>
        </p:txBody>
      </p:sp>
      <p:sp>
        <p:nvSpPr>
          <p:cNvPr id="58" name="Slide Number Placeholder 57">
            <a:extLst>
              <a:ext uri="{FF2B5EF4-FFF2-40B4-BE49-F238E27FC236}">
                <a16:creationId xmlns:a16="http://schemas.microsoft.com/office/drawing/2014/main" id="{E1900601-8B04-4FF3-B06F-6BEFAC6556D3}"/>
              </a:ext>
            </a:extLst>
          </p:cNvPr>
          <p:cNvSpPr>
            <a:spLocks noGrp="1"/>
          </p:cNvSpPr>
          <p:nvPr>
            <p:ph type="sldNum" sz="quarter" idx="12"/>
          </p:nvPr>
        </p:nvSpPr>
        <p:spPr/>
        <p:txBody>
          <a:bodyPr/>
          <a:lstStyle/>
          <a:p>
            <a:fld id="{A49DFD55-3C28-40EF-9E31-A92D2E4017FF}" type="slidenum">
              <a:rPr lang="en-US" smtClean="0"/>
              <a:pPr/>
              <a:t>15</a:t>
            </a:fld>
            <a:endParaRPr lang="en-US" dirty="0"/>
          </a:p>
        </p:txBody>
      </p:sp>
      <p:sp>
        <p:nvSpPr>
          <p:cNvPr id="3" name="TextBox 2">
            <a:extLst>
              <a:ext uri="{FF2B5EF4-FFF2-40B4-BE49-F238E27FC236}">
                <a16:creationId xmlns:a16="http://schemas.microsoft.com/office/drawing/2014/main" id="{C204E9BE-1F08-CE14-3B87-36CCA6C4BA48}"/>
              </a:ext>
            </a:extLst>
          </p:cNvPr>
          <p:cNvSpPr txBox="1"/>
          <p:nvPr/>
        </p:nvSpPr>
        <p:spPr>
          <a:xfrm>
            <a:off x="1094014" y="1534489"/>
            <a:ext cx="5589815" cy="646331"/>
          </a:xfrm>
          <a:prstGeom prst="rect">
            <a:avLst/>
          </a:prstGeom>
          <a:noFill/>
        </p:spPr>
        <p:txBody>
          <a:bodyPr wrap="square" rtlCol="0">
            <a:spAutoFit/>
          </a:bodyPr>
          <a:lstStyle/>
          <a:p>
            <a:r>
              <a:rPr lang="en-US" dirty="0"/>
              <a:t>These are the  words in Word2Vec, and representation of words in vectors.</a:t>
            </a:r>
          </a:p>
        </p:txBody>
      </p:sp>
      <p:pic>
        <p:nvPicPr>
          <p:cNvPr id="5" name="Picture 4" descr="A screenshot of a computer&#10;&#10;Description automatically generated">
            <a:extLst>
              <a:ext uri="{FF2B5EF4-FFF2-40B4-BE49-F238E27FC236}">
                <a16:creationId xmlns:a16="http://schemas.microsoft.com/office/drawing/2014/main" id="{92438599-01EE-8F12-DF5F-37C9193857C0}"/>
              </a:ext>
            </a:extLst>
          </p:cNvPr>
          <p:cNvPicPr>
            <a:picLocks noChangeAspect="1"/>
          </p:cNvPicPr>
          <p:nvPr/>
        </p:nvPicPr>
        <p:blipFill>
          <a:blip r:embed="rId2"/>
          <a:stretch>
            <a:fillRect/>
          </a:stretch>
        </p:blipFill>
        <p:spPr>
          <a:xfrm>
            <a:off x="6890658" y="1042223"/>
            <a:ext cx="4948047" cy="2004336"/>
          </a:xfrm>
          <a:prstGeom prst="rect">
            <a:avLst/>
          </a:prstGeom>
        </p:spPr>
      </p:pic>
      <p:sp>
        <p:nvSpPr>
          <p:cNvPr id="6" name="TextBox 5">
            <a:extLst>
              <a:ext uri="{FF2B5EF4-FFF2-40B4-BE49-F238E27FC236}">
                <a16:creationId xmlns:a16="http://schemas.microsoft.com/office/drawing/2014/main" id="{C4F3C0D9-66CE-826D-5B92-128018E6D79B}"/>
              </a:ext>
            </a:extLst>
          </p:cNvPr>
          <p:cNvSpPr txBox="1"/>
          <p:nvPr/>
        </p:nvSpPr>
        <p:spPr>
          <a:xfrm>
            <a:off x="6096000" y="3515364"/>
            <a:ext cx="3848098" cy="2585323"/>
          </a:xfrm>
          <a:prstGeom prst="rect">
            <a:avLst/>
          </a:prstGeom>
          <a:noFill/>
        </p:spPr>
        <p:txBody>
          <a:bodyPr wrap="square" rtlCol="0">
            <a:spAutoFit/>
          </a:bodyPr>
          <a:lstStyle/>
          <a:p>
            <a:r>
              <a:rPr lang="en-US" dirty="0"/>
              <a:t>The </a:t>
            </a:r>
            <a:r>
              <a:rPr lang="en-US" b="1" dirty="0"/>
              <a:t>words in our vocabulary are replaced with the word vectors </a:t>
            </a:r>
            <a:r>
              <a:rPr lang="en-US" dirty="0"/>
              <a:t>of Word2Vec Embeddings if they are matched. Not matched words are placed with zeroes.</a:t>
            </a:r>
          </a:p>
          <a:p>
            <a:endParaRPr lang="en-US" dirty="0"/>
          </a:p>
          <a:p>
            <a:endParaRPr lang="en-US" dirty="0"/>
          </a:p>
          <a:p>
            <a:r>
              <a:rPr lang="en-US" dirty="0"/>
              <a:t>The total of matched words with Word2Vec are </a:t>
            </a:r>
            <a:r>
              <a:rPr lang="en-US" b="1" dirty="0"/>
              <a:t>55414</a:t>
            </a:r>
          </a:p>
        </p:txBody>
      </p:sp>
      <p:pic>
        <p:nvPicPr>
          <p:cNvPr id="8" name="Picture 7" descr="A screenshot of a computer&#10;&#10;Description automatically generated">
            <a:extLst>
              <a:ext uri="{FF2B5EF4-FFF2-40B4-BE49-F238E27FC236}">
                <a16:creationId xmlns:a16="http://schemas.microsoft.com/office/drawing/2014/main" id="{F49D6990-B9AE-680B-5D18-F0AF71336764}"/>
              </a:ext>
            </a:extLst>
          </p:cNvPr>
          <p:cNvPicPr>
            <a:picLocks noChangeAspect="1"/>
          </p:cNvPicPr>
          <p:nvPr/>
        </p:nvPicPr>
        <p:blipFill>
          <a:blip r:embed="rId3"/>
          <a:stretch>
            <a:fillRect/>
          </a:stretch>
        </p:blipFill>
        <p:spPr>
          <a:xfrm>
            <a:off x="168729" y="3224807"/>
            <a:ext cx="5742214" cy="3166438"/>
          </a:xfrm>
          <a:prstGeom prst="rect">
            <a:avLst/>
          </a:prstGeom>
        </p:spPr>
      </p:pic>
      <p:pic>
        <p:nvPicPr>
          <p:cNvPr id="10" name="Picture 9" descr="A white background with black text&#10;&#10;Description automatically generated">
            <a:extLst>
              <a:ext uri="{FF2B5EF4-FFF2-40B4-BE49-F238E27FC236}">
                <a16:creationId xmlns:a16="http://schemas.microsoft.com/office/drawing/2014/main" id="{F15BD51B-B21F-1C3D-1189-4CC72C575A16}"/>
              </a:ext>
            </a:extLst>
          </p:cNvPr>
          <p:cNvPicPr>
            <a:picLocks noChangeAspect="1"/>
          </p:cNvPicPr>
          <p:nvPr/>
        </p:nvPicPr>
        <p:blipFill>
          <a:blip r:embed="rId4"/>
          <a:stretch>
            <a:fillRect/>
          </a:stretch>
        </p:blipFill>
        <p:spPr>
          <a:xfrm>
            <a:off x="9547930" y="5423166"/>
            <a:ext cx="2046727" cy="785222"/>
          </a:xfrm>
          <a:prstGeom prst="rect">
            <a:avLst/>
          </a:prstGeom>
        </p:spPr>
      </p:pic>
    </p:spTree>
    <p:extLst>
      <p:ext uri="{BB962C8B-B14F-4D97-AF65-F5344CB8AC3E}">
        <p14:creationId xmlns:p14="http://schemas.microsoft.com/office/powerpoint/2010/main" val="4055079983"/>
      </p:ext>
    </p:extLst>
  </p:cSld>
  <p:clrMapOvr>
    <a:masterClrMapping/>
  </p:clrMapOvr>
  <p:transition spd="med">
    <p:pull/>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DD0E59-4C68-4F87-9821-23C69713D980}"/>
              </a:ext>
            </a:extLst>
          </p:cNvPr>
          <p:cNvSpPr>
            <a:spLocks noGrp="1"/>
          </p:cNvSpPr>
          <p:nvPr>
            <p:ph type="title"/>
          </p:nvPr>
        </p:nvSpPr>
        <p:spPr>
          <a:xfrm>
            <a:off x="1832183" y="-264877"/>
            <a:ext cx="9064418" cy="1135899"/>
          </a:xfrm>
        </p:spPr>
        <p:txBody>
          <a:bodyPr/>
          <a:lstStyle/>
          <a:p>
            <a:r>
              <a:rPr lang="en-US" sz="2650" b="1" dirty="0"/>
              <a:t> USING PRE-TRAINED WORD EMBEDDINGS- </a:t>
            </a:r>
            <a:br>
              <a:rPr lang="en-US" sz="2650" b="1" dirty="0"/>
            </a:br>
            <a:r>
              <a:rPr lang="en-US" sz="2650" b="1" dirty="0"/>
              <a:t>“GLOVE”</a:t>
            </a:r>
          </a:p>
        </p:txBody>
      </p:sp>
      <p:sp>
        <p:nvSpPr>
          <p:cNvPr id="57" name="Footer Placeholder 56">
            <a:extLst>
              <a:ext uri="{FF2B5EF4-FFF2-40B4-BE49-F238E27FC236}">
                <a16:creationId xmlns:a16="http://schemas.microsoft.com/office/drawing/2014/main" id="{3A38BE84-957B-46B9-A315-4B5064DFF1A1}"/>
              </a:ext>
            </a:extLst>
          </p:cNvPr>
          <p:cNvSpPr>
            <a:spLocks noGrp="1"/>
          </p:cNvSpPr>
          <p:nvPr>
            <p:ph type="ftr" sz="quarter" idx="11"/>
          </p:nvPr>
        </p:nvSpPr>
        <p:spPr>
          <a:xfrm>
            <a:off x="4038599" y="6356350"/>
            <a:ext cx="5050971" cy="365125"/>
          </a:xfrm>
        </p:spPr>
        <p:txBody>
          <a:bodyPr/>
          <a:lstStyle/>
          <a:p>
            <a:r>
              <a:rPr lang="en-US" sz="900" b="1" i="0" u="none" strike="noStrike" dirty="0">
                <a:effectLst/>
                <a:latin typeface="Arial" panose="020B0604020202020204" pitchFamily="34" charset="0"/>
              </a:rPr>
              <a:t>ANALYZING SENTIMENT IN MOVIE REVIEWS THROUGH NLP USING DEEP LEARNING</a:t>
            </a:r>
            <a:endParaRPr lang="en-US" dirty="0"/>
          </a:p>
        </p:txBody>
      </p:sp>
      <p:sp>
        <p:nvSpPr>
          <p:cNvPr id="58" name="Slide Number Placeholder 57">
            <a:extLst>
              <a:ext uri="{FF2B5EF4-FFF2-40B4-BE49-F238E27FC236}">
                <a16:creationId xmlns:a16="http://schemas.microsoft.com/office/drawing/2014/main" id="{E1900601-8B04-4FF3-B06F-6BEFAC6556D3}"/>
              </a:ext>
            </a:extLst>
          </p:cNvPr>
          <p:cNvSpPr>
            <a:spLocks noGrp="1"/>
          </p:cNvSpPr>
          <p:nvPr>
            <p:ph type="sldNum" sz="quarter" idx="12"/>
          </p:nvPr>
        </p:nvSpPr>
        <p:spPr/>
        <p:txBody>
          <a:bodyPr/>
          <a:lstStyle/>
          <a:p>
            <a:fld id="{A49DFD55-3C28-40EF-9E31-A92D2E4017FF}" type="slidenum">
              <a:rPr lang="en-US" smtClean="0"/>
              <a:pPr/>
              <a:t>16</a:t>
            </a:fld>
            <a:endParaRPr lang="en-US" dirty="0"/>
          </a:p>
        </p:txBody>
      </p:sp>
      <p:sp>
        <p:nvSpPr>
          <p:cNvPr id="3" name="TextBox 2">
            <a:extLst>
              <a:ext uri="{FF2B5EF4-FFF2-40B4-BE49-F238E27FC236}">
                <a16:creationId xmlns:a16="http://schemas.microsoft.com/office/drawing/2014/main" id="{C204E9BE-1F08-CE14-3B87-36CCA6C4BA48}"/>
              </a:ext>
            </a:extLst>
          </p:cNvPr>
          <p:cNvSpPr txBox="1"/>
          <p:nvPr/>
        </p:nvSpPr>
        <p:spPr>
          <a:xfrm>
            <a:off x="1469571" y="1534489"/>
            <a:ext cx="5214258" cy="646331"/>
          </a:xfrm>
          <a:prstGeom prst="rect">
            <a:avLst/>
          </a:prstGeom>
          <a:noFill/>
        </p:spPr>
        <p:txBody>
          <a:bodyPr wrap="square" rtlCol="0">
            <a:spAutoFit/>
          </a:bodyPr>
          <a:lstStyle/>
          <a:p>
            <a:r>
              <a:rPr lang="en-US" dirty="0"/>
              <a:t>These are the  words in Glove, and representation of words in vectors.</a:t>
            </a:r>
          </a:p>
        </p:txBody>
      </p:sp>
      <p:sp>
        <p:nvSpPr>
          <p:cNvPr id="6" name="TextBox 5">
            <a:extLst>
              <a:ext uri="{FF2B5EF4-FFF2-40B4-BE49-F238E27FC236}">
                <a16:creationId xmlns:a16="http://schemas.microsoft.com/office/drawing/2014/main" id="{C4F3C0D9-66CE-826D-5B92-128018E6D79B}"/>
              </a:ext>
            </a:extLst>
          </p:cNvPr>
          <p:cNvSpPr txBox="1"/>
          <p:nvPr/>
        </p:nvSpPr>
        <p:spPr>
          <a:xfrm>
            <a:off x="6096000" y="3515364"/>
            <a:ext cx="3848098" cy="2585323"/>
          </a:xfrm>
          <a:prstGeom prst="rect">
            <a:avLst/>
          </a:prstGeom>
          <a:noFill/>
        </p:spPr>
        <p:txBody>
          <a:bodyPr wrap="square" rtlCol="0">
            <a:spAutoFit/>
          </a:bodyPr>
          <a:lstStyle/>
          <a:p>
            <a:r>
              <a:rPr lang="en-US" dirty="0"/>
              <a:t>The </a:t>
            </a:r>
            <a:r>
              <a:rPr lang="en-US" b="1" dirty="0"/>
              <a:t>words in our vocabulary are replaced with the word vectors </a:t>
            </a:r>
            <a:r>
              <a:rPr lang="en-US" dirty="0"/>
              <a:t>of Glove Embeddings if they are </a:t>
            </a:r>
            <a:r>
              <a:rPr lang="en-US" dirty="0" err="1"/>
              <a:t>matched.Not</a:t>
            </a:r>
            <a:r>
              <a:rPr lang="en-US" dirty="0"/>
              <a:t> matched words are placed with zeroes.</a:t>
            </a:r>
          </a:p>
          <a:p>
            <a:endParaRPr lang="en-US" dirty="0"/>
          </a:p>
          <a:p>
            <a:endParaRPr lang="en-US" dirty="0"/>
          </a:p>
          <a:p>
            <a:r>
              <a:rPr lang="en-US" dirty="0"/>
              <a:t>The total of matched words with Word2Vec are </a:t>
            </a:r>
            <a:r>
              <a:rPr lang="en-US" b="1" dirty="0"/>
              <a:t>69691 .</a:t>
            </a:r>
          </a:p>
        </p:txBody>
      </p:sp>
      <p:pic>
        <p:nvPicPr>
          <p:cNvPr id="7" name="Picture 6" descr="A screen shot of a computer&#10;&#10;Description automatically generated">
            <a:extLst>
              <a:ext uri="{FF2B5EF4-FFF2-40B4-BE49-F238E27FC236}">
                <a16:creationId xmlns:a16="http://schemas.microsoft.com/office/drawing/2014/main" id="{75346119-FF34-69FA-30C8-D366929C76CA}"/>
              </a:ext>
            </a:extLst>
          </p:cNvPr>
          <p:cNvPicPr>
            <a:picLocks noChangeAspect="1"/>
          </p:cNvPicPr>
          <p:nvPr/>
        </p:nvPicPr>
        <p:blipFill>
          <a:blip r:embed="rId2"/>
          <a:stretch>
            <a:fillRect/>
          </a:stretch>
        </p:blipFill>
        <p:spPr>
          <a:xfrm>
            <a:off x="6547757" y="1176321"/>
            <a:ext cx="4591767" cy="2050903"/>
          </a:xfrm>
          <a:prstGeom prst="rect">
            <a:avLst/>
          </a:prstGeom>
        </p:spPr>
      </p:pic>
      <p:pic>
        <p:nvPicPr>
          <p:cNvPr id="11" name="Picture 10" descr="A screenshot of a computer&#10;&#10;Description automatically generated">
            <a:extLst>
              <a:ext uri="{FF2B5EF4-FFF2-40B4-BE49-F238E27FC236}">
                <a16:creationId xmlns:a16="http://schemas.microsoft.com/office/drawing/2014/main" id="{555E13B9-0C45-EC1A-D8B6-A22605FCA677}"/>
              </a:ext>
            </a:extLst>
          </p:cNvPr>
          <p:cNvPicPr>
            <a:picLocks noChangeAspect="1"/>
          </p:cNvPicPr>
          <p:nvPr/>
        </p:nvPicPr>
        <p:blipFill>
          <a:blip r:embed="rId3"/>
          <a:stretch>
            <a:fillRect/>
          </a:stretch>
        </p:blipFill>
        <p:spPr>
          <a:xfrm>
            <a:off x="107460" y="3131574"/>
            <a:ext cx="6037526" cy="3184881"/>
          </a:xfrm>
          <a:prstGeom prst="rect">
            <a:avLst/>
          </a:prstGeom>
        </p:spPr>
      </p:pic>
      <p:pic>
        <p:nvPicPr>
          <p:cNvPr id="13" name="Picture 12" descr="A black text on a white background&#10;&#10;Description automatically generated">
            <a:extLst>
              <a:ext uri="{FF2B5EF4-FFF2-40B4-BE49-F238E27FC236}">
                <a16:creationId xmlns:a16="http://schemas.microsoft.com/office/drawing/2014/main" id="{A0F7909E-468C-05B8-2B2C-F7E48367B124}"/>
              </a:ext>
            </a:extLst>
          </p:cNvPr>
          <p:cNvPicPr>
            <a:picLocks noChangeAspect="1"/>
          </p:cNvPicPr>
          <p:nvPr/>
        </p:nvPicPr>
        <p:blipFill>
          <a:blip r:embed="rId4"/>
          <a:stretch>
            <a:fillRect/>
          </a:stretch>
        </p:blipFill>
        <p:spPr>
          <a:xfrm>
            <a:off x="9644741" y="5433486"/>
            <a:ext cx="1856016" cy="794457"/>
          </a:xfrm>
          <a:prstGeom prst="rect">
            <a:avLst/>
          </a:prstGeom>
        </p:spPr>
      </p:pic>
    </p:spTree>
    <p:extLst>
      <p:ext uri="{BB962C8B-B14F-4D97-AF65-F5344CB8AC3E}">
        <p14:creationId xmlns:p14="http://schemas.microsoft.com/office/powerpoint/2010/main" val="2745942544"/>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7762301-F83A-4BEA-9D11-E6C99FB574A8}"/>
              </a:ext>
            </a:extLst>
          </p:cNvPr>
          <p:cNvSpPr>
            <a:spLocks noGrp="1"/>
          </p:cNvSpPr>
          <p:nvPr>
            <p:ph type="title"/>
          </p:nvPr>
        </p:nvSpPr>
        <p:spPr>
          <a:xfrm>
            <a:off x="876942" y="208127"/>
            <a:ext cx="11500755" cy="513716"/>
          </a:xfrm>
        </p:spPr>
        <p:txBody>
          <a:bodyPr/>
          <a:lstStyle/>
          <a:p>
            <a:r>
              <a:rPr lang="en-US" b="1" dirty="0"/>
              <a:t> BUILDING MODELS : LSTM, BIDIRECTIONAL LSTM, CNNLSTM</a:t>
            </a:r>
          </a:p>
        </p:txBody>
      </p:sp>
      <p:sp>
        <p:nvSpPr>
          <p:cNvPr id="6" name="Date Placeholder 5">
            <a:extLst>
              <a:ext uri="{FF2B5EF4-FFF2-40B4-BE49-F238E27FC236}">
                <a16:creationId xmlns:a16="http://schemas.microsoft.com/office/drawing/2014/main" id="{3627CC26-34EF-4BB9-B289-9EC56B07D1E6}"/>
              </a:ext>
            </a:extLst>
          </p:cNvPr>
          <p:cNvSpPr>
            <a:spLocks noGrp="1"/>
          </p:cNvSpPr>
          <p:nvPr>
            <p:ph type="dt" sz="half" idx="10"/>
          </p:nvPr>
        </p:nvSpPr>
        <p:spPr/>
        <p:txBody>
          <a:bodyPr/>
          <a:lstStyle/>
          <a:p>
            <a:r>
              <a:rPr lang="en-US" dirty="0"/>
              <a:t>20XX</a:t>
            </a:r>
          </a:p>
        </p:txBody>
      </p:sp>
      <p:sp>
        <p:nvSpPr>
          <p:cNvPr id="7" name="Footer Placeholder 6">
            <a:extLst>
              <a:ext uri="{FF2B5EF4-FFF2-40B4-BE49-F238E27FC236}">
                <a16:creationId xmlns:a16="http://schemas.microsoft.com/office/drawing/2014/main" id="{4E98E6AD-9D37-499C-898E-ED12AC36D31D}"/>
              </a:ext>
            </a:extLst>
          </p:cNvPr>
          <p:cNvSpPr>
            <a:spLocks noGrp="1"/>
          </p:cNvSpPr>
          <p:nvPr>
            <p:ph type="ftr" sz="quarter" idx="11"/>
          </p:nvPr>
        </p:nvSpPr>
        <p:spPr>
          <a:xfrm>
            <a:off x="4038600" y="6356350"/>
            <a:ext cx="5080000" cy="365125"/>
          </a:xfrm>
        </p:spPr>
        <p:txBody>
          <a:bodyPr/>
          <a:lstStyle/>
          <a:p>
            <a:r>
              <a:rPr lang="en-US" sz="900" b="1" i="0" u="none" strike="noStrike" dirty="0">
                <a:effectLst/>
                <a:latin typeface="Arial" panose="020B0604020202020204" pitchFamily="34" charset="0"/>
              </a:rPr>
              <a:t>ANALYZING SENTIMENT IN MOVIE REVIEWS THROUGH NLP USING DEEP LEARNING</a:t>
            </a:r>
            <a:endParaRPr lang="en-US" dirty="0"/>
          </a:p>
        </p:txBody>
      </p:sp>
      <p:sp>
        <p:nvSpPr>
          <p:cNvPr id="8" name="Slide Number Placeholder 7">
            <a:extLst>
              <a:ext uri="{FF2B5EF4-FFF2-40B4-BE49-F238E27FC236}">
                <a16:creationId xmlns:a16="http://schemas.microsoft.com/office/drawing/2014/main" id="{92908AF9-2A07-4B50-BC13-471792106EC8}"/>
              </a:ext>
            </a:extLst>
          </p:cNvPr>
          <p:cNvSpPr>
            <a:spLocks noGrp="1"/>
          </p:cNvSpPr>
          <p:nvPr>
            <p:ph type="sldNum" sz="quarter" idx="12"/>
          </p:nvPr>
        </p:nvSpPr>
        <p:spPr/>
        <p:txBody>
          <a:bodyPr/>
          <a:lstStyle/>
          <a:p>
            <a:fld id="{A49DFD55-3C28-40EF-9E31-A92D2E4017FF}" type="slidenum">
              <a:rPr lang="en-US" smtClean="0"/>
              <a:pPr/>
              <a:t>17</a:t>
            </a:fld>
            <a:endParaRPr lang="en-US" dirty="0"/>
          </a:p>
        </p:txBody>
      </p:sp>
      <p:pic>
        <p:nvPicPr>
          <p:cNvPr id="4" name="Picture 3" descr="A screenshot of a computer program&#10;&#10;Description automatically generated">
            <a:extLst>
              <a:ext uri="{FF2B5EF4-FFF2-40B4-BE49-F238E27FC236}">
                <a16:creationId xmlns:a16="http://schemas.microsoft.com/office/drawing/2014/main" id="{4D595D42-AFD3-6D44-0B90-F831EC691D77}"/>
              </a:ext>
            </a:extLst>
          </p:cNvPr>
          <p:cNvPicPr>
            <a:picLocks noChangeAspect="1"/>
          </p:cNvPicPr>
          <p:nvPr/>
        </p:nvPicPr>
        <p:blipFill>
          <a:blip r:embed="rId2"/>
          <a:stretch>
            <a:fillRect/>
          </a:stretch>
        </p:blipFill>
        <p:spPr>
          <a:xfrm>
            <a:off x="0" y="1092148"/>
            <a:ext cx="4631871" cy="2747118"/>
          </a:xfrm>
          <a:prstGeom prst="rect">
            <a:avLst/>
          </a:prstGeom>
        </p:spPr>
      </p:pic>
      <p:pic>
        <p:nvPicPr>
          <p:cNvPr id="11" name="Picture 10" descr="A screenshot of a computer&#10;&#10;Description automatically generated">
            <a:extLst>
              <a:ext uri="{FF2B5EF4-FFF2-40B4-BE49-F238E27FC236}">
                <a16:creationId xmlns:a16="http://schemas.microsoft.com/office/drawing/2014/main" id="{E43DDD45-3467-49EF-677E-16BFB8A318F9}"/>
              </a:ext>
            </a:extLst>
          </p:cNvPr>
          <p:cNvPicPr>
            <a:picLocks noChangeAspect="1"/>
          </p:cNvPicPr>
          <p:nvPr/>
        </p:nvPicPr>
        <p:blipFill>
          <a:blip r:embed="rId3"/>
          <a:stretch>
            <a:fillRect/>
          </a:stretch>
        </p:blipFill>
        <p:spPr>
          <a:xfrm>
            <a:off x="4214793" y="936069"/>
            <a:ext cx="4292391" cy="2903197"/>
          </a:xfrm>
          <a:prstGeom prst="rect">
            <a:avLst/>
          </a:prstGeom>
        </p:spPr>
      </p:pic>
      <p:pic>
        <p:nvPicPr>
          <p:cNvPr id="13" name="Picture 12" descr="A screenshot of a computer&#10;&#10;Description automatically generated">
            <a:extLst>
              <a:ext uri="{FF2B5EF4-FFF2-40B4-BE49-F238E27FC236}">
                <a16:creationId xmlns:a16="http://schemas.microsoft.com/office/drawing/2014/main" id="{48FA783E-305C-3417-4937-BCB455E360D4}"/>
              </a:ext>
            </a:extLst>
          </p:cNvPr>
          <p:cNvPicPr>
            <a:picLocks noChangeAspect="1"/>
          </p:cNvPicPr>
          <p:nvPr/>
        </p:nvPicPr>
        <p:blipFill>
          <a:blip r:embed="rId4"/>
          <a:stretch>
            <a:fillRect/>
          </a:stretch>
        </p:blipFill>
        <p:spPr>
          <a:xfrm>
            <a:off x="7989356" y="721843"/>
            <a:ext cx="4202644" cy="3273213"/>
          </a:xfrm>
          <a:prstGeom prst="rect">
            <a:avLst/>
          </a:prstGeom>
        </p:spPr>
      </p:pic>
      <p:sp>
        <p:nvSpPr>
          <p:cNvPr id="15" name="TextBox 14">
            <a:extLst>
              <a:ext uri="{FF2B5EF4-FFF2-40B4-BE49-F238E27FC236}">
                <a16:creationId xmlns:a16="http://schemas.microsoft.com/office/drawing/2014/main" id="{984B94CC-662C-3000-657F-ABA1127A62BC}"/>
              </a:ext>
            </a:extLst>
          </p:cNvPr>
          <p:cNvSpPr txBox="1"/>
          <p:nvPr/>
        </p:nvSpPr>
        <p:spPr>
          <a:xfrm>
            <a:off x="216131" y="3995057"/>
            <a:ext cx="3937511" cy="2031325"/>
          </a:xfrm>
          <a:prstGeom prst="rect">
            <a:avLst/>
          </a:prstGeom>
          <a:noFill/>
        </p:spPr>
        <p:txBody>
          <a:bodyPr wrap="square" rtlCol="0">
            <a:spAutoFit/>
          </a:bodyPr>
          <a:lstStyle/>
          <a:p>
            <a:pPr algn="ctr"/>
            <a:r>
              <a:rPr lang="en-US" b="1" dirty="0"/>
              <a:t>LSTM</a:t>
            </a:r>
          </a:p>
          <a:p>
            <a:r>
              <a:rPr lang="en-US" dirty="0"/>
              <a:t>Here the LSTM model we used contains three layers: embedding layer, which takes weights from either </a:t>
            </a:r>
            <a:r>
              <a:rPr lang="en-US" b="1" dirty="0"/>
              <a:t>Word2Vec, </a:t>
            </a:r>
            <a:r>
              <a:rPr lang="en-US" dirty="0"/>
              <a:t>or </a:t>
            </a:r>
            <a:r>
              <a:rPr lang="en-US" b="1" dirty="0"/>
              <a:t>Glove</a:t>
            </a:r>
            <a:r>
              <a:rPr lang="en-US" dirty="0"/>
              <a:t> . LSTM layer and a single Dense layer with sigmoid activation for output.</a:t>
            </a:r>
          </a:p>
        </p:txBody>
      </p:sp>
      <p:sp>
        <p:nvSpPr>
          <p:cNvPr id="16" name="TextBox 15">
            <a:extLst>
              <a:ext uri="{FF2B5EF4-FFF2-40B4-BE49-F238E27FC236}">
                <a16:creationId xmlns:a16="http://schemas.microsoft.com/office/drawing/2014/main" id="{F0B1D788-88FD-6D49-56CC-F6655D49E048}"/>
              </a:ext>
            </a:extLst>
          </p:cNvPr>
          <p:cNvSpPr txBox="1"/>
          <p:nvPr/>
        </p:nvSpPr>
        <p:spPr>
          <a:xfrm>
            <a:off x="4325389" y="3995056"/>
            <a:ext cx="3937511" cy="2031325"/>
          </a:xfrm>
          <a:prstGeom prst="rect">
            <a:avLst/>
          </a:prstGeom>
          <a:noFill/>
        </p:spPr>
        <p:txBody>
          <a:bodyPr wrap="square" rtlCol="0">
            <a:spAutoFit/>
          </a:bodyPr>
          <a:lstStyle/>
          <a:p>
            <a:pPr algn="ctr"/>
            <a:r>
              <a:rPr lang="en-US" b="1" dirty="0"/>
              <a:t>BI-DIRECTIONAL LSTM</a:t>
            </a:r>
          </a:p>
          <a:p>
            <a:r>
              <a:rPr lang="en-US" dirty="0"/>
              <a:t>Here the BI-LSTM model we used contains four layers: embedding layer, which takes weights from either </a:t>
            </a:r>
            <a:r>
              <a:rPr lang="en-US" b="1" dirty="0"/>
              <a:t>Word2Vec, </a:t>
            </a:r>
            <a:r>
              <a:rPr lang="en-US" dirty="0"/>
              <a:t>or </a:t>
            </a:r>
            <a:r>
              <a:rPr lang="en-US" b="1" dirty="0"/>
              <a:t>Glove</a:t>
            </a:r>
            <a:r>
              <a:rPr lang="en-US" dirty="0"/>
              <a:t> . 2 </a:t>
            </a:r>
            <a:r>
              <a:rPr lang="en-US" dirty="0" err="1"/>
              <a:t>Biderctional</a:t>
            </a:r>
            <a:r>
              <a:rPr lang="en-US" dirty="0"/>
              <a:t> LSTM layers and a single Dense layer with sigmoid activation for output.</a:t>
            </a:r>
          </a:p>
        </p:txBody>
      </p:sp>
      <p:sp>
        <p:nvSpPr>
          <p:cNvPr id="17" name="TextBox 16">
            <a:extLst>
              <a:ext uri="{FF2B5EF4-FFF2-40B4-BE49-F238E27FC236}">
                <a16:creationId xmlns:a16="http://schemas.microsoft.com/office/drawing/2014/main" id="{BB2C5376-FDA2-D6A4-D169-ECF0706598FE}"/>
              </a:ext>
            </a:extLst>
          </p:cNvPr>
          <p:cNvSpPr txBox="1"/>
          <p:nvPr/>
        </p:nvSpPr>
        <p:spPr>
          <a:xfrm>
            <a:off x="8254489" y="3947950"/>
            <a:ext cx="3937511" cy="2308324"/>
          </a:xfrm>
          <a:prstGeom prst="rect">
            <a:avLst/>
          </a:prstGeom>
          <a:noFill/>
        </p:spPr>
        <p:txBody>
          <a:bodyPr wrap="square" rtlCol="0">
            <a:spAutoFit/>
          </a:bodyPr>
          <a:lstStyle/>
          <a:p>
            <a:pPr algn="ctr"/>
            <a:r>
              <a:rPr lang="en-US" b="1" dirty="0"/>
              <a:t>CNN_LSTM</a:t>
            </a:r>
          </a:p>
          <a:p>
            <a:r>
              <a:rPr lang="en-US" dirty="0"/>
              <a:t>Here the CNN-LSTM model we used contains five layers: embedding layer, which takes weights from either </a:t>
            </a:r>
            <a:r>
              <a:rPr lang="en-US" b="1" dirty="0"/>
              <a:t>Word2Vec, </a:t>
            </a:r>
            <a:r>
              <a:rPr lang="en-US" dirty="0"/>
              <a:t>or </a:t>
            </a:r>
            <a:r>
              <a:rPr lang="en-US" b="1" dirty="0"/>
              <a:t>Glove</a:t>
            </a:r>
            <a:r>
              <a:rPr lang="en-US" dirty="0"/>
              <a:t> . CNN and </a:t>
            </a:r>
            <a:r>
              <a:rPr lang="en-US" dirty="0" err="1"/>
              <a:t>MaxPooling</a:t>
            </a:r>
            <a:r>
              <a:rPr lang="en-US" dirty="0"/>
              <a:t> layers, LSTM layer, and a single Dense layer with sigmoid activation for output.</a:t>
            </a:r>
          </a:p>
        </p:txBody>
      </p:sp>
    </p:spTree>
    <p:extLst>
      <p:ext uri="{BB962C8B-B14F-4D97-AF65-F5344CB8AC3E}">
        <p14:creationId xmlns:p14="http://schemas.microsoft.com/office/powerpoint/2010/main" val="2896385493"/>
      </p:ext>
    </p:extLst>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3DA976-C4FD-113D-9539-053EABE631A8}"/>
              </a:ext>
            </a:extLst>
          </p:cNvPr>
          <p:cNvSpPr>
            <a:spLocks noGrp="1"/>
          </p:cNvSpPr>
          <p:nvPr>
            <p:ph type="title"/>
          </p:nvPr>
        </p:nvSpPr>
        <p:spPr>
          <a:xfrm>
            <a:off x="3054803" y="239485"/>
            <a:ext cx="5111750" cy="519794"/>
          </a:xfrm>
        </p:spPr>
        <p:txBody>
          <a:bodyPr/>
          <a:lstStyle/>
          <a:p>
            <a:r>
              <a:rPr lang="en-US" dirty="0"/>
              <a:t>TRAINING</a:t>
            </a:r>
          </a:p>
        </p:txBody>
      </p:sp>
      <p:sp>
        <p:nvSpPr>
          <p:cNvPr id="4" name="Date Placeholder 3">
            <a:extLst>
              <a:ext uri="{FF2B5EF4-FFF2-40B4-BE49-F238E27FC236}">
                <a16:creationId xmlns:a16="http://schemas.microsoft.com/office/drawing/2014/main" id="{18B4A4A3-A3DF-3270-8C7E-AA479F9E51E7}"/>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DB936C3F-621F-2437-E8B6-899E6A0C0973}"/>
              </a:ext>
            </a:extLst>
          </p:cNvPr>
          <p:cNvSpPr>
            <a:spLocks noGrp="1"/>
          </p:cNvSpPr>
          <p:nvPr>
            <p:ph type="ftr" sz="quarter" idx="11"/>
          </p:nvPr>
        </p:nvSpPr>
        <p:spPr/>
        <p:txBody>
          <a:bodyPr/>
          <a:lstStyle/>
          <a:p>
            <a:r>
              <a:rPr lang="en-US"/>
              <a:t>PRESENTATION TITLE</a:t>
            </a:r>
            <a:endParaRPr lang="en-US" dirty="0"/>
          </a:p>
        </p:txBody>
      </p:sp>
      <p:sp>
        <p:nvSpPr>
          <p:cNvPr id="6" name="Slide Number Placeholder 5">
            <a:extLst>
              <a:ext uri="{FF2B5EF4-FFF2-40B4-BE49-F238E27FC236}">
                <a16:creationId xmlns:a16="http://schemas.microsoft.com/office/drawing/2014/main" id="{BDDACF25-7B58-E41B-5BBC-F04B547A5A4B}"/>
              </a:ext>
            </a:extLst>
          </p:cNvPr>
          <p:cNvSpPr>
            <a:spLocks noGrp="1"/>
          </p:cNvSpPr>
          <p:nvPr>
            <p:ph type="sldNum" sz="quarter" idx="12"/>
          </p:nvPr>
        </p:nvSpPr>
        <p:spPr/>
        <p:txBody>
          <a:bodyPr/>
          <a:lstStyle/>
          <a:p>
            <a:fld id="{A49DFD55-3C28-40EF-9E31-A92D2E4017FF}" type="slidenum">
              <a:rPr lang="en-US" smtClean="0"/>
              <a:pPr/>
              <a:t>18</a:t>
            </a:fld>
            <a:endParaRPr lang="en-US" dirty="0"/>
          </a:p>
        </p:txBody>
      </p:sp>
      <p:pic>
        <p:nvPicPr>
          <p:cNvPr id="7" name="Picture 6" descr="A white screen with black text&#10;&#10;Description automatically generated">
            <a:extLst>
              <a:ext uri="{FF2B5EF4-FFF2-40B4-BE49-F238E27FC236}">
                <a16:creationId xmlns:a16="http://schemas.microsoft.com/office/drawing/2014/main" id="{E87008F6-DB7E-42E2-5564-A41282AC0FA2}"/>
              </a:ext>
            </a:extLst>
          </p:cNvPr>
          <p:cNvPicPr>
            <a:picLocks noChangeAspect="1"/>
          </p:cNvPicPr>
          <p:nvPr/>
        </p:nvPicPr>
        <p:blipFill>
          <a:blip r:embed="rId2"/>
          <a:stretch>
            <a:fillRect/>
          </a:stretch>
        </p:blipFill>
        <p:spPr>
          <a:xfrm>
            <a:off x="415671" y="979252"/>
            <a:ext cx="7002944" cy="5377098"/>
          </a:xfrm>
          <a:prstGeom prst="rect">
            <a:avLst/>
          </a:prstGeom>
        </p:spPr>
      </p:pic>
    </p:spTree>
    <p:extLst>
      <p:ext uri="{BB962C8B-B14F-4D97-AF65-F5344CB8AC3E}">
        <p14:creationId xmlns:p14="http://schemas.microsoft.com/office/powerpoint/2010/main" val="4311073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DFFC3A-CC0A-06A8-3122-C91CAA2562D2}"/>
              </a:ext>
            </a:extLst>
          </p:cNvPr>
          <p:cNvSpPr>
            <a:spLocks noGrp="1"/>
          </p:cNvSpPr>
          <p:nvPr>
            <p:ph type="title"/>
          </p:nvPr>
        </p:nvSpPr>
        <p:spPr>
          <a:xfrm>
            <a:off x="2318656" y="207282"/>
            <a:ext cx="8948057" cy="712791"/>
          </a:xfrm>
        </p:spPr>
        <p:txBody>
          <a:bodyPr/>
          <a:lstStyle/>
          <a:p>
            <a:pPr algn="ctr"/>
            <a:r>
              <a:rPr lang="en-US" b="1" dirty="0"/>
              <a:t>6. RESULTS </a:t>
            </a:r>
            <a:br>
              <a:rPr lang="en-US" b="1" dirty="0"/>
            </a:br>
            <a:endParaRPr lang="en-US" b="1" dirty="0"/>
          </a:p>
        </p:txBody>
      </p:sp>
      <p:sp>
        <p:nvSpPr>
          <p:cNvPr id="9" name="Slide Number Placeholder 8">
            <a:extLst>
              <a:ext uri="{FF2B5EF4-FFF2-40B4-BE49-F238E27FC236}">
                <a16:creationId xmlns:a16="http://schemas.microsoft.com/office/drawing/2014/main" id="{F678A2A5-4F23-40EE-6415-E4B0322878E1}"/>
              </a:ext>
            </a:extLst>
          </p:cNvPr>
          <p:cNvSpPr>
            <a:spLocks noGrp="1"/>
          </p:cNvSpPr>
          <p:nvPr>
            <p:ph type="sldNum" sz="quarter" idx="12"/>
          </p:nvPr>
        </p:nvSpPr>
        <p:spPr/>
        <p:txBody>
          <a:bodyPr/>
          <a:lstStyle/>
          <a:p>
            <a:fld id="{A49DFD55-3C28-40EF-9E31-A92D2E4017FF}" type="slidenum">
              <a:rPr lang="en-US" smtClean="0"/>
              <a:pPr/>
              <a:t>19</a:t>
            </a:fld>
            <a:endParaRPr lang="en-US" dirty="0"/>
          </a:p>
        </p:txBody>
      </p:sp>
      <p:graphicFrame>
        <p:nvGraphicFramePr>
          <p:cNvPr id="7" name="Table 6">
            <a:extLst>
              <a:ext uri="{FF2B5EF4-FFF2-40B4-BE49-F238E27FC236}">
                <a16:creationId xmlns:a16="http://schemas.microsoft.com/office/drawing/2014/main" id="{BD98F7C9-D3D9-F792-BBFA-450F5EB241A7}"/>
              </a:ext>
            </a:extLst>
          </p:cNvPr>
          <p:cNvGraphicFramePr>
            <a:graphicFrameLocks noGrp="1"/>
          </p:cNvGraphicFramePr>
          <p:nvPr>
            <p:extLst>
              <p:ext uri="{D42A27DB-BD31-4B8C-83A1-F6EECF244321}">
                <p14:modId xmlns:p14="http://schemas.microsoft.com/office/powerpoint/2010/main" val="3043999692"/>
              </p:ext>
            </p:extLst>
          </p:nvPr>
        </p:nvGraphicFramePr>
        <p:xfrm>
          <a:off x="3490687" y="1221948"/>
          <a:ext cx="8128000" cy="1483360"/>
        </p:xfrm>
        <a:graphic>
          <a:graphicData uri="http://schemas.openxmlformats.org/drawingml/2006/table">
            <a:tbl>
              <a:tblPr firstRow="1" bandRow="1">
                <a:tableStyleId>{85BE263C-DBD7-4A20-BB59-AAB30ACAA65A}</a:tableStyleId>
              </a:tblPr>
              <a:tblGrid>
                <a:gridCol w="4064000">
                  <a:extLst>
                    <a:ext uri="{9D8B030D-6E8A-4147-A177-3AD203B41FA5}">
                      <a16:colId xmlns:a16="http://schemas.microsoft.com/office/drawing/2014/main" val="165707562"/>
                    </a:ext>
                  </a:extLst>
                </a:gridCol>
                <a:gridCol w="4064000">
                  <a:extLst>
                    <a:ext uri="{9D8B030D-6E8A-4147-A177-3AD203B41FA5}">
                      <a16:colId xmlns:a16="http://schemas.microsoft.com/office/drawing/2014/main" val="2696835207"/>
                    </a:ext>
                  </a:extLst>
                </a:gridCol>
              </a:tblGrid>
              <a:tr h="370840">
                <a:tc>
                  <a:txBody>
                    <a:bodyPr/>
                    <a:lstStyle/>
                    <a:p>
                      <a:pPr algn="ctr"/>
                      <a:r>
                        <a:rPr lang="en-US" b="1" dirty="0"/>
                        <a:t>MODEL</a:t>
                      </a:r>
                    </a:p>
                  </a:txBody>
                  <a:tcPr/>
                </a:tc>
                <a:tc>
                  <a:txBody>
                    <a:bodyPr/>
                    <a:lstStyle/>
                    <a:p>
                      <a:pPr algn="ctr"/>
                      <a:r>
                        <a:rPr lang="en-US" b="1" dirty="0"/>
                        <a:t>ACCURACY</a:t>
                      </a:r>
                    </a:p>
                  </a:txBody>
                  <a:tcPr/>
                </a:tc>
                <a:extLst>
                  <a:ext uri="{0D108BD9-81ED-4DB2-BD59-A6C34878D82A}">
                    <a16:rowId xmlns:a16="http://schemas.microsoft.com/office/drawing/2014/main" val="1668104781"/>
                  </a:ext>
                </a:extLst>
              </a:tr>
              <a:tr h="370840">
                <a:tc>
                  <a:txBody>
                    <a:bodyPr/>
                    <a:lstStyle/>
                    <a:p>
                      <a:pPr algn="ctr"/>
                      <a:r>
                        <a:rPr lang="en-US" b="1" dirty="0"/>
                        <a:t>LSTM</a:t>
                      </a:r>
                    </a:p>
                  </a:txBody>
                  <a:tcPr/>
                </a:tc>
                <a:tc>
                  <a:txBody>
                    <a:bodyPr/>
                    <a:lstStyle/>
                    <a:p>
                      <a:pPr algn="ctr"/>
                      <a:r>
                        <a:rPr lang="en-US" dirty="0"/>
                        <a:t>89.200%</a:t>
                      </a:r>
                      <a:endParaRPr lang="en-US" b="1" dirty="0"/>
                    </a:p>
                  </a:txBody>
                  <a:tcPr/>
                </a:tc>
                <a:extLst>
                  <a:ext uri="{0D108BD9-81ED-4DB2-BD59-A6C34878D82A}">
                    <a16:rowId xmlns:a16="http://schemas.microsoft.com/office/drawing/2014/main" val="833237131"/>
                  </a:ext>
                </a:extLst>
              </a:tr>
              <a:tr h="370840">
                <a:tc>
                  <a:txBody>
                    <a:bodyPr/>
                    <a:lstStyle/>
                    <a:p>
                      <a:pPr algn="ctr"/>
                      <a:r>
                        <a:rPr lang="en-US" b="1" dirty="0"/>
                        <a:t>BIDIRECTIONAL LSTM</a:t>
                      </a:r>
                    </a:p>
                  </a:txBody>
                  <a:tcPr/>
                </a:tc>
                <a:tc>
                  <a:txBody>
                    <a:bodyPr/>
                    <a:lstStyle/>
                    <a:p>
                      <a:pPr algn="ctr"/>
                      <a:r>
                        <a:rPr lang="en-US" b="0" dirty="0"/>
                        <a:t>89.850</a:t>
                      </a:r>
                      <a:r>
                        <a:rPr lang="en-US" b="1" dirty="0"/>
                        <a:t>%</a:t>
                      </a:r>
                    </a:p>
                  </a:txBody>
                  <a:tcPr/>
                </a:tc>
                <a:extLst>
                  <a:ext uri="{0D108BD9-81ED-4DB2-BD59-A6C34878D82A}">
                    <a16:rowId xmlns:a16="http://schemas.microsoft.com/office/drawing/2014/main" val="1388540713"/>
                  </a:ext>
                </a:extLst>
              </a:tr>
              <a:tr h="370840">
                <a:tc>
                  <a:txBody>
                    <a:bodyPr/>
                    <a:lstStyle/>
                    <a:p>
                      <a:pPr algn="ctr"/>
                      <a:r>
                        <a:rPr lang="en-US" b="1" dirty="0"/>
                        <a:t>CNN_LSTM</a:t>
                      </a:r>
                    </a:p>
                  </a:txBody>
                  <a:tcPr/>
                </a:tc>
                <a:tc>
                  <a:txBody>
                    <a:bodyPr/>
                    <a:lstStyle/>
                    <a:p>
                      <a:pPr algn="ctr"/>
                      <a:r>
                        <a:rPr lang="en-US" dirty="0"/>
                        <a:t>89.039%</a:t>
                      </a:r>
                      <a:endParaRPr lang="en-US" b="1" dirty="0"/>
                    </a:p>
                  </a:txBody>
                  <a:tcPr/>
                </a:tc>
                <a:extLst>
                  <a:ext uri="{0D108BD9-81ED-4DB2-BD59-A6C34878D82A}">
                    <a16:rowId xmlns:a16="http://schemas.microsoft.com/office/drawing/2014/main" val="2196882500"/>
                  </a:ext>
                </a:extLst>
              </a:tr>
            </a:tbl>
          </a:graphicData>
        </a:graphic>
      </p:graphicFrame>
      <p:sp>
        <p:nvSpPr>
          <p:cNvPr id="10" name="TextBox 9">
            <a:extLst>
              <a:ext uri="{FF2B5EF4-FFF2-40B4-BE49-F238E27FC236}">
                <a16:creationId xmlns:a16="http://schemas.microsoft.com/office/drawing/2014/main" id="{3A0FA55C-E8DE-35B0-23BB-DD19B72F958D}"/>
              </a:ext>
            </a:extLst>
          </p:cNvPr>
          <p:cNvSpPr txBox="1"/>
          <p:nvPr/>
        </p:nvSpPr>
        <p:spPr>
          <a:xfrm>
            <a:off x="6373586" y="732384"/>
            <a:ext cx="2977242" cy="400110"/>
          </a:xfrm>
          <a:prstGeom prst="rect">
            <a:avLst/>
          </a:prstGeom>
          <a:noFill/>
        </p:spPr>
        <p:txBody>
          <a:bodyPr wrap="square" rtlCol="0">
            <a:spAutoFit/>
          </a:bodyPr>
          <a:lstStyle/>
          <a:p>
            <a:r>
              <a:rPr lang="en-US" sz="2000" b="1" u="sng" dirty="0"/>
              <a:t>WORD2VEC EMBEDDING</a:t>
            </a:r>
          </a:p>
        </p:txBody>
      </p:sp>
      <p:sp>
        <p:nvSpPr>
          <p:cNvPr id="11" name="TextBox 10">
            <a:extLst>
              <a:ext uri="{FF2B5EF4-FFF2-40B4-BE49-F238E27FC236}">
                <a16:creationId xmlns:a16="http://schemas.microsoft.com/office/drawing/2014/main" id="{6ACCCFCB-BCD1-C7E2-CDCE-BC9EEB0EDD1B}"/>
              </a:ext>
            </a:extLst>
          </p:cNvPr>
          <p:cNvSpPr txBox="1"/>
          <p:nvPr/>
        </p:nvSpPr>
        <p:spPr>
          <a:xfrm>
            <a:off x="1328057" y="2773349"/>
            <a:ext cx="11261272" cy="369332"/>
          </a:xfrm>
          <a:prstGeom prst="rect">
            <a:avLst/>
          </a:prstGeom>
          <a:noFill/>
        </p:spPr>
        <p:txBody>
          <a:bodyPr wrap="square" rtlCol="0">
            <a:spAutoFit/>
          </a:bodyPr>
          <a:lstStyle/>
          <a:p>
            <a:r>
              <a:rPr lang="en-US" dirty="0"/>
              <a:t>For all these models , </a:t>
            </a:r>
            <a:r>
              <a:rPr lang="en-US" b="1" dirty="0"/>
              <a:t>binary cross entropy</a:t>
            </a:r>
            <a:r>
              <a:rPr lang="en-US" dirty="0"/>
              <a:t> is taken as loss, optimizer is </a:t>
            </a:r>
            <a:r>
              <a:rPr lang="en-US" b="1" dirty="0" err="1"/>
              <a:t>adam</a:t>
            </a:r>
            <a:r>
              <a:rPr lang="en-US" dirty="0"/>
              <a:t>, and no of epochs taken are 47.</a:t>
            </a:r>
          </a:p>
        </p:txBody>
      </p:sp>
      <p:sp>
        <p:nvSpPr>
          <p:cNvPr id="12" name="TextBox 11">
            <a:extLst>
              <a:ext uri="{FF2B5EF4-FFF2-40B4-BE49-F238E27FC236}">
                <a16:creationId xmlns:a16="http://schemas.microsoft.com/office/drawing/2014/main" id="{F2AFE6EC-11CE-85D1-C075-5F087C2BAF8B}"/>
              </a:ext>
            </a:extLst>
          </p:cNvPr>
          <p:cNvSpPr txBox="1"/>
          <p:nvPr/>
        </p:nvSpPr>
        <p:spPr>
          <a:xfrm>
            <a:off x="1981199" y="3210722"/>
            <a:ext cx="10112829" cy="646331"/>
          </a:xfrm>
          <a:prstGeom prst="rect">
            <a:avLst/>
          </a:prstGeom>
          <a:noFill/>
        </p:spPr>
        <p:txBody>
          <a:bodyPr wrap="square" rtlCol="0">
            <a:spAutoFit/>
          </a:bodyPr>
          <a:lstStyle/>
          <a:p>
            <a:r>
              <a:rPr lang="en-US" dirty="0"/>
              <a:t>So, from the results the best performed model  with </a:t>
            </a:r>
            <a:r>
              <a:rPr lang="en-US" b="1" dirty="0"/>
              <a:t>Word2Vec</a:t>
            </a:r>
            <a:r>
              <a:rPr lang="en-US" dirty="0"/>
              <a:t> Embeddings is </a:t>
            </a:r>
            <a:r>
              <a:rPr lang="en-US" b="1" dirty="0" err="1"/>
              <a:t>BiDirectional</a:t>
            </a:r>
            <a:r>
              <a:rPr lang="en-US" b="1" dirty="0"/>
              <a:t> LSTM </a:t>
            </a:r>
            <a:r>
              <a:rPr lang="en-US" dirty="0"/>
              <a:t>with accuracy </a:t>
            </a:r>
            <a:r>
              <a:rPr lang="en-US" b="1" dirty="0"/>
              <a:t>89.86%</a:t>
            </a:r>
          </a:p>
        </p:txBody>
      </p:sp>
      <p:sp>
        <p:nvSpPr>
          <p:cNvPr id="23" name="TextBox 22">
            <a:extLst>
              <a:ext uri="{FF2B5EF4-FFF2-40B4-BE49-F238E27FC236}">
                <a16:creationId xmlns:a16="http://schemas.microsoft.com/office/drawing/2014/main" id="{7941CF1E-6F0D-3E33-DDA8-1B1758693E1B}"/>
              </a:ext>
            </a:extLst>
          </p:cNvPr>
          <p:cNvSpPr txBox="1"/>
          <p:nvPr/>
        </p:nvSpPr>
        <p:spPr>
          <a:xfrm>
            <a:off x="5792571" y="4568092"/>
            <a:ext cx="2181214" cy="1077218"/>
          </a:xfrm>
          <a:prstGeom prst="rect">
            <a:avLst/>
          </a:prstGeom>
          <a:noFill/>
        </p:spPr>
        <p:txBody>
          <a:bodyPr wrap="square" rtlCol="0">
            <a:spAutoFit/>
          </a:bodyPr>
          <a:lstStyle/>
          <a:p>
            <a:pPr algn="just"/>
            <a:r>
              <a:rPr lang="en-US" sz="1600" dirty="0"/>
              <a:t>ROC curve with AUC:</a:t>
            </a:r>
          </a:p>
          <a:p>
            <a:pPr algn="just"/>
            <a:r>
              <a:rPr lang="en-US" sz="1600" b="1" dirty="0"/>
              <a:t>AUC=0.959</a:t>
            </a:r>
          </a:p>
          <a:p>
            <a:pPr algn="just"/>
            <a:r>
              <a:rPr lang="en-US" sz="1600" b="1" dirty="0"/>
              <a:t>BIDIRECTIONAL_LSTM </a:t>
            </a:r>
            <a:r>
              <a:rPr lang="en-US" sz="1600" dirty="0"/>
              <a:t> - </a:t>
            </a:r>
            <a:r>
              <a:rPr lang="en-US" sz="1600" b="1" dirty="0"/>
              <a:t>WORD2VEC</a:t>
            </a:r>
            <a:endParaRPr lang="en-US" sz="1600" dirty="0"/>
          </a:p>
        </p:txBody>
      </p:sp>
      <p:pic>
        <p:nvPicPr>
          <p:cNvPr id="29" name="Picture 28" descr="A screenshot of a computer program&#10;&#10;Description automatically generated">
            <a:extLst>
              <a:ext uri="{FF2B5EF4-FFF2-40B4-BE49-F238E27FC236}">
                <a16:creationId xmlns:a16="http://schemas.microsoft.com/office/drawing/2014/main" id="{B4E28A64-6DD6-2D13-CF8F-448D6D6B6585}"/>
              </a:ext>
            </a:extLst>
          </p:cNvPr>
          <p:cNvPicPr>
            <a:picLocks noChangeAspect="1"/>
          </p:cNvPicPr>
          <p:nvPr/>
        </p:nvPicPr>
        <p:blipFill>
          <a:blip r:embed="rId2"/>
          <a:stretch>
            <a:fillRect/>
          </a:stretch>
        </p:blipFill>
        <p:spPr>
          <a:xfrm>
            <a:off x="1285642" y="3815632"/>
            <a:ext cx="4410090" cy="2854841"/>
          </a:xfrm>
          <a:prstGeom prst="rect">
            <a:avLst/>
          </a:prstGeom>
        </p:spPr>
      </p:pic>
      <p:pic>
        <p:nvPicPr>
          <p:cNvPr id="33" name="Picture 32" descr="A blue line with orange lines&#10;&#10;Description automatically generated">
            <a:extLst>
              <a:ext uri="{FF2B5EF4-FFF2-40B4-BE49-F238E27FC236}">
                <a16:creationId xmlns:a16="http://schemas.microsoft.com/office/drawing/2014/main" id="{ACC8A216-342A-4DC2-44BE-FA436EF8375B}"/>
              </a:ext>
            </a:extLst>
          </p:cNvPr>
          <p:cNvPicPr>
            <a:picLocks noChangeAspect="1"/>
          </p:cNvPicPr>
          <p:nvPr/>
        </p:nvPicPr>
        <p:blipFill>
          <a:blip r:embed="rId3"/>
          <a:stretch>
            <a:fillRect/>
          </a:stretch>
        </p:blipFill>
        <p:spPr>
          <a:xfrm>
            <a:off x="8235043" y="3800518"/>
            <a:ext cx="3761715" cy="2869956"/>
          </a:xfrm>
          <a:prstGeom prst="rect">
            <a:avLst/>
          </a:prstGeom>
        </p:spPr>
      </p:pic>
    </p:spTree>
    <p:extLst>
      <p:ext uri="{BB962C8B-B14F-4D97-AF65-F5344CB8AC3E}">
        <p14:creationId xmlns:p14="http://schemas.microsoft.com/office/powerpoint/2010/main" val="247758028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F5859-10C9-4588-9727-B9362E26C29D}"/>
              </a:ext>
            </a:extLst>
          </p:cNvPr>
          <p:cNvSpPr>
            <a:spLocks noGrp="1"/>
          </p:cNvSpPr>
          <p:nvPr>
            <p:ph type="title"/>
          </p:nvPr>
        </p:nvSpPr>
        <p:spPr>
          <a:xfrm>
            <a:off x="1396093" y="451891"/>
            <a:ext cx="2895600" cy="533538"/>
          </a:xfrm>
        </p:spPr>
        <p:txBody>
          <a:bodyPr/>
          <a:lstStyle/>
          <a:p>
            <a:r>
              <a:rPr lang="en-US" dirty="0">
                <a:solidFill>
                  <a:schemeClr val="accent4"/>
                </a:solidFill>
              </a:rPr>
              <a:t>AGENDA</a:t>
            </a:r>
          </a:p>
        </p:txBody>
      </p:sp>
      <p:sp>
        <p:nvSpPr>
          <p:cNvPr id="3" name="Content Placeholder 2">
            <a:extLst>
              <a:ext uri="{FF2B5EF4-FFF2-40B4-BE49-F238E27FC236}">
                <a16:creationId xmlns:a16="http://schemas.microsoft.com/office/drawing/2014/main" id="{5671D7E5-EF66-4BCD-8DAA-E9061157F0BE}"/>
              </a:ext>
            </a:extLst>
          </p:cNvPr>
          <p:cNvSpPr>
            <a:spLocks noGrp="1"/>
          </p:cNvSpPr>
          <p:nvPr>
            <p:ph idx="1"/>
          </p:nvPr>
        </p:nvSpPr>
        <p:spPr>
          <a:xfrm>
            <a:off x="1541392" y="1217158"/>
            <a:ext cx="3611336" cy="4563155"/>
          </a:xfrm>
        </p:spPr>
        <p:txBody>
          <a:bodyPr>
            <a:noAutofit/>
          </a:bodyPr>
          <a:lstStyle/>
          <a:p>
            <a:pPr marL="171450" indent="-171450">
              <a:buFont typeface="Arial" panose="020B0604020202020204" pitchFamily="34" charset="0"/>
              <a:buChar char="•"/>
            </a:pPr>
            <a:r>
              <a:rPr lang="en-US" dirty="0"/>
              <a:t>INTRODUCTION</a:t>
            </a:r>
          </a:p>
          <a:p>
            <a:pPr marL="171450" indent="-171450">
              <a:buFont typeface="Arial" panose="020B0604020202020204" pitchFamily="34" charset="0"/>
              <a:buChar char="•"/>
            </a:pPr>
            <a:r>
              <a:rPr lang="en-US" dirty="0"/>
              <a:t>DATASET DESCRIPTION</a:t>
            </a:r>
          </a:p>
          <a:p>
            <a:pPr marL="171450" indent="-171450">
              <a:buFont typeface="Arial" panose="020B0604020202020204" pitchFamily="34" charset="0"/>
              <a:buChar char="•"/>
            </a:pPr>
            <a:r>
              <a:rPr lang="en-US" dirty="0"/>
              <a:t>PROJECT DESCRIPTION</a:t>
            </a:r>
          </a:p>
          <a:p>
            <a:pPr marL="171450" indent="-171450">
              <a:buFont typeface="Arial" panose="020B0604020202020204" pitchFamily="34" charset="0"/>
              <a:buChar char="•"/>
            </a:pPr>
            <a:r>
              <a:rPr lang="en-US" dirty="0"/>
              <a:t>MAIN REFERENCE USED</a:t>
            </a:r>
          </a:p>
          <a:p>
            <a:pPr marL="171450" indent="-171450">
              <a:buFont typeface="Arial" panose="020B0604020202020204" pitchFamily="34" charset="0"/>
              <a:buChar char="•"/>
            </a:pPr>
            <a:r>
              <a:rPr lang="en-US" dirty="0"/>
              <a:t>DIFFERENCE IN APPROACH</a:t>
            </a:r>
          </a:p>
          <a:p>
            <a:pPr marL="171450" indent="-171450">
              <a:buFont typeface="Arial" panose="020B0604020202020204" pitchFamily="34" charset="0"/>
              <a:buChar char="•"/>
            </a:pPr>
            <a:r>
              <a:rPr lang="en-US" dirty="0"/>
              <a:t>DIFFERENCE IN ACCURACY</a:t>
            </a:r>
          </a:p>
          <a:p>
            <a:pPr marL="171450" indent="-171450">
              <a:buFont typeface="Arial" panose="020B0604020202020204" pitchFamily="34" charset="0"/>
              <a:buChar char="•"/>
            </a:pPr>
            <a:r>
              <a:rPr lang="en-US" dirty="0"/>
              <a:t>IMPLEMENTATION</a:t>
            </a:r>
          </a:p>
          <a:p>
            <a:pPr marL="171450" indent="-171450">
              <a:buFont typeface="Arial" panose="020B0604020202020204" pitchFamily="34" charset="0"/>
              <a:buChar char="•"/>
            </a:pPr>
            <a:r>
              <a:rPr lang="en-US" dirty="0"/>
              <a:t>ANALYSIS</a:t>
            </a:r>
          </a:p>
          <a:p>
            <a:pPr marL="171450" indent="-171450">
              <a:buFont typeface="Arial" panose="020B0604020202020204" pitchFamily="34" charset="0"/>
              <a:buChar char="•"/>
            </a:pPr>
            <a:r>
              <a:rPr lang="en-US" dirty="0"/>
              <a:t>EVALUATION</a:t>
            </a:r>
          </a:p>
          <a:p>
            <a:pPr marL="171450" indent="-171450">
              <a:buFont typeface="Arial" panose="020B0604020202020204" pitchFamily="34" charset="0"/>
              <a:buChar char="•"/>
            </a:pPr>
            <a:r>
              <a:rPr lang="en-US" dirty="0"/>
              <a:t>REFERENCES</a:t>
            </a:r>
          </a:p>
        </p:txBody>
      </p:sp>
      <p:sp>
        <p:nvSpPr>
          <p:cNvPr id="4" name="Footer Placeholder 3">
            <a:extLst>
              <a:ext uri="{FF2B5EF4-FFF2-40B4-BE49-F238E27FC236}">
                <a16:creationId xmlns:a16="http://schemas.microsoft.com/office/drawing/2014/main" id="{36C19884-873C-4D13-BE6D-318CF07B0D12}"/>
              </a:ext>
            </a:extLst>
          </p:cNvPr>
          <p:cNvSpPr>
            <a:spLocks noGrp="1"/>
          </p:cNvSpPr>
          <p:nvPr>
            <p:ph type="ftr" sz="quarter" idx="11"/>
          </p:nvPr>
        </p:nvSpPr>
        <p:spPr/>
        <p:txBody>
          <a:bodyPr/>
          <a:lstStyle/>
          <a:p>
            <a:r>
              <a:rPr lang="en-US" sz="900" b="1" i="0" u="none" strike="noStrike" dirty="0">
                <a:effectLst/>
                <a:latin typeface="Arial" panose="020B0604020202020204" pitchFamily="34" charset="0"/>
              </a:rPr>
              <a:t>ANALYZING SENTIMENT IN MOVIE REVIEWS THROUGH NLP USING DEEP LEARNING</a:t>
            </a:r>
            <a:endParaRPr lang="en-US" dirty="0"/>
          </a:p>
        </p:txBody>
      </p:sp>
      <p:sp>
        <p:nvSpPr>
          <p:cNvPr id="6" name="Slide Number Placeholder 5">
            <a:extLst>
              <a:ext uri="{FF2B5EF4-FFF2-40B4-BE49-F238E27FC236}">
                <a16:creationId xmlns:a16="http://schemas.microsoft.com/office/drawing/2014/main" id="{7C991F00-87A7-45A6-8029-B097FA72498D}"/>
              </a:ext>
            </a:extLst>
          </p:cNvPr>
          <p:cNvSpPr>
            <a:spLocks noGrp="1"/>
          </p:cNvSpPr>
          <p:nvPr>
            <p:ph type="sldNum" sz="quarter" idx="12"/>
          </p:nvPr>
        </p:nvSpPr>
        <p:spPr/>
        <p:txBody>
          <a:bodyPr/>
          <a:lstStyle/>
          <a:p>
            <a:fld id="{A49DFD55-3C28-40EF-9E31-A92D2E4017FF}" type="slidenum">
              <a:rPr lang="en-US" smtClean="0"/>
              <a:pPr/>
              <a:t>2</a:t>
            </a:fld>
            <a:endParaRPr lang="en-US" dirty="0"/>
          </a:p>
        </p:txBody>
      </p:sp>
    </p:spTree>
    <p:extLst>
      <p:ext uri="{BB962C8B-B14F-4D97-AF65-F5344CB8AC3E}">
        <p14:creationId xmlns:p14="http://schemas.microsoft.com/office/powerpoint/2010/main" val="1713219598"/>
      </p:ext>
    </p:extLst>
  </p:cSld>
  <p:clrMapOvr>
    <a:masterClrMapping/>
  </p:clrMapOvr>
  <p:transition spd="slow">
    <p:randomBar dir="vert"/>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DFFC3A-CC0A-06A8-3122-C91CAA2562D2}"/>
              </a:ext>
            </a:extLst>
          </p:cNvPr>
          <p:cNvSpPr>
            <a:spLocks noGrp="1"/>
          </p:cNvSpPr>
          <p:nvPr>
            <p:ph type="title"/>
          </p:nvPr>
        </p:nvSpPr>
        <p:spPr>
          <a:xfrm>
            <a:off x="2318656" y="163740"/>
            <a:ext cx="8948057" cy="712791"/>
          </a:xfrm>
        </p:spPr>
        <p:txBody>
          <a:bodyPr/>
          <a:lstStyle/>
          <a:p>
            <a:pPr algn="ctr"/>
            <a:r>
              <a:rPr lang="en-US" b="1" dirty="0"/>
              <a:t>6. RESULTS </a:t>
            </a:r>
            <a:br>
              <a:rPr lang="en-US" b="1" dirty="0"/>
            </a:br>
            <a:endParaRPr lang="en-US" b="1" dirty="0"/>
          </a:p>
        </p:txBody>
      </p:sp>
      <p:sp>
        <p:nvSpPr>
          <p:cNvPr id="9" name="Slide Number Placeholder 8">
            <a:extLst>
              <a:ext uri="{FF2B5EF4-FFF2-40B4-BE49-F238E27FC236}">
                <a16:creationId xmlns:a16="http://schemas.microsoft.com/office/drawing/2014/main" id="{F678A2A5-4F23-40EE-6415-E4B0322878E1}"/>
              </a:ext>
            </a:extLst>
          </p:cNvPr>
          <p:cNvSpPr>
            <a:spLocks noGrp="1"/>
          </p:cNvSpPr>
          <p:nvPr>
            <p:ph type="sldNum" sz="quarter" idx="12"/>
          </p:nvPr>
        </p:nvSpPr>
        <p:spPr/>
        <p:txBody>
          <a:bodyPr/>
          <a:lstStyle/>
          <a:p>
            <a:fld id="{A49DFD55-3C28-40EF-9E31-A92D2E4017FF}" type="slidenum">
              <a:rPr lang="en-US" smtClean="0"/>
              <a:pPr/>
              <a:t>20</a:t>
            </a:fld>
            <a:endParaRPr lang="en-US" dirty="0"/>
          </a:p>
        </p:txBody>
      </p:sp>
      <p:graphicFrame>
        <p:nvGraphicFramePr>
          <p:cNvPr id="7" name="Table 6">
            <a:extLst>
              <a:ext uri="{FF2B5EF4-FFF2-40B4-BE49-F238E27FC236}">
                <a16:creationId xmlns:a16="http://schemas.microsoft.com/office/drawing/2014/main" id="{BD98F7C9-D3D9-F792-BBFA-450F5EB241A7}"/>
              </a:ext>
            </a:extLst>
          </p:cNvPr>
          <p:cNvGraphicFramePr>
            <a:graphicFrameLocks noGrp="1"/>
          </p:cNvGraphicFramePr>
          <p:nvPr>
            <p:extLst>
              <p:ext uri="{D42A27DB-BD31-4B8C-83A1-F6EECF244321}">
                <p14:modId xmlns:p14="http://schemas.microsoft.com/office/powerpoint/2010/main" val="3066635404"/>
              </p:ext>
            </p:extLst>
          </p:nvPr>
        </p:nvGraphicFramePr>
        <p:xfrm>
          <a:off x="3490687" y="1221948"/>
          <a:ext cx="8128000" cy="1483360"/>
        </p:xfrm>
        <a:graphic>
          <a:graphicData uri="http://schemas.openxmlformats.org/drawingml/2006/table">
            <a:tbl>
              <a:tblPr firstRow="1" bandRow="1">
                <a:tableStyleId>{85BE263C-DBD7-4A20-BB59-AAB30ACAA65A}</a:tableStyleId>
              </a:tblPr>
              <a:tblGrid>
                <a:gridCol w="4064000">
                  <a:extLst>
                    <a:ext uri="{9D8B030D-6E8A-4147-A177-3AD203B41FA5}">
                      <a16:colId xmlns:a16="http://schemas.microsoft.com/office/drawing/2014/main" val="165707562"/>
                    </a:ext>
                  </a:extLst>
                </a:gridCol>
                <a:gridCol w="4064000">
                  <a:extLst>
                    <a:ext uri="{9D8B030D-6E8A-4147-A177-3AD203B41FA5}">
                      <a16:colId xmlns:a16="http://schemas.microsoft.com/office/drawing/2014/main" val="2696835207"/>
                    </a:ext>
                  </a:extLst>
                </a:gridCol>
              </a:tblGrid>
              <a:tr h="370840">
                <a:tc>
                  <a:txBody>
                    <a:bodyPr/>
                    <a:lstStyle/>
                    <a:p>
                      <a:pPr algn="ctr"/>
                      <a:r>
                        <a:rPr lang="en-US" b="1" dirty="0"/>
                        <a:t>MODEL</a:t>
                      </a:r>
                    </a:p>
                  </a:txBody>
                  <a:tcPr>
                    <a:solidFill>
                      <a:schemeClr val="accent5">
                        <a:lumMod val="75000"/>
                      </a:schemeClr>
                    </a:solidFill>
                  </a:tcPr>
                </a:tc>
                <a:tc>
                  <a:txBody>
                    <a:bodyPr/>
                    <a:lstStyle/>
                    <a:p>
                      <a:pPr algn="ctr"/>
                      <a:r>
                        <a:rPr lang="en-US" b="1" dirty="0"/>
                        <a:t>ACCURACY</a:t>
                      </a:r>
                    </a:p>
                  </a:txBody>
                  <a:tcPr>
                    <a:solidFill>
                      <a:schemeClr val="accent5">
                        <a:lumMod val="75000"/>
                      </a:schemeClr>
                    </a:solidFill>
                  </a:tcPr>
                </a:tc>
                <a:extLst>
                  <a:ext uri="{0D108BD9-81ED-4DB2-BD59-A6C34878D82A}">
                    <a16:rowId xmlns:a16="http://schemas.microsoft.com/office/drawing/2014/main" val="1668104781"/>
                  </a:ext>
                </a:extLst>
              </a:tr>
              <a:tr h="370840">
                <a:tc>
                  <a:txBody>
                    <a:bodyPr/>
                    <a:lstStyle/>
                    <a:p>
                      <a:pPr algn="ctr"/>
                      <a:r>
                        <a:rPr lang="en-US" b="1" dirty="0"/>
                        <a:t>LSTM</a:t>
                      </a:r>
                    </a:p>
                  </a:txBody>
                  <a:tcPr/>
                </a:tc>
                <a:tc>
                  <a:txBody>
                    <a:bodyPr/>
                    <a:lstStyle/>
                    <a:p>
                      <a:pPr algn="ctr"/>
                      <a:r>
                        <a:rPr lang="en-US" b="0" dirty="0"/>
                        <a:t>89.039</a:t>
                      </a:r>
                      <a:r>
                        <a:rPr lang="en-US" b="1" dirty="0"/>
                        <a:t>%</a:t>
                      </a:r>
                    </a:p>
                  </a:txBody>
                  <a:tcPr/>
                </a:tc>
                <a:extLst>
                  <a:ext uri="{0D108BD9-81ED-4DB2-BD59-A6C34878D82A}">
                    <a16:rowId xmlns:a16="http://schemas.microsoft.com/office/drawing/2014/main" val="833237131"/>
                  </a:ext>
                </a:extLst>
              </a:tr>
              <a:tr h="370840">
                <a:tc>
                  <a:txBody>
                    <a:bodyPr/>
                    <a:lstStyle/>
                    <a:p>
                      <a:pPr algn="ctr"/>
                      <a:r>
                        <a:rPr lang="en-US" b="1" dirty="0"/>
                        <a:t>BIDIRECTIONAL LSTM</a:t>
                      </a:r>
                    </a:p>
                  </a:txBody>
                  <a:tcPr/>
                </a:tc>
                <a:tc>
                  <a:txBody>
                    <a:bodyPr/>
                    <a:lstStyle/>
                    <a:p>
                      <a:pPr algn="ctr"/>
                      <a:r>
                        <a:rPr lang="en-US" dirty="0"/>
                        <a:t>88.444%</a:t>
                      </a:r>
                      <a:endParaRPr lang="en-US" b="1" dirty="0"/>
                    </a:p>
                  </a:txBody>
                  <a:tcPr/>
                </a:tc>
                <a:extLst>
                  <a:ext uri="{0D108BD9-81ED-4DB2-BD59-A6C34878D82A}">
                    <a16:rowId xmlns:a16="http://schemas.microsoft.com/office/drawing/2014/main" val="1388540713"/>
                  </a:ext>
                </a:extLst>
              </a:tr>
              <a:tr h="370840">
                <a:tc>
                  <a:txBody>
                    <a:bodyPr/>
                    <a:lstStyle/>
                    <a:p>
                      <a:pPr algn="ctr"/>
                      <a:r>
                        <a:rPr lang="en-US" b="1" dirty="0"/>
                        <a:t>CNN_LSTM</a:t>
                      </a:r>
                    </a:p>
                  </a:txBody>
                  <a:tcPr/>
                </a:tc>
                <a:tc>
                  <a:txBody>
                    <a:bodyPr/>
                    <a:lstStyle/>
                    <a:p>
                      <a:pPr algn="ctr"/>
                      <a:r>
                        <a:rPr lang="en-US" dirty="0"/>
                        <a:t>88.424%</a:t>
                      </a:r>
                      <a:endParaRPr lang="en-US" b="1" dirty="0"/>
                    </a:p>
                  </a:txBody>
                  <a:tcPr/>
                </a:tc>
                <a:extLst>
                  <a:ext uri="{0D108BD9-81ED-4DB2-BD59-A6C34878D82A}">
                    <a16:rowId xmlns:a16="http://schemas.microsoft.com/office/drawing/2014/main" val="2196882500"/>
                  </a:ext>
                </a:extLst>
              </a:tr>
            </a:tbl>
          </a:graphicData>
        </a:graphic>
      </p:graphicFrame>
      <p:sp>
        <p:nvSpPr>
          <p:cNvPr id="10" name="TextBox 9">
            <a:extLst>
              <a:ext uri="{FF2B5EF4-FFF2-40B4-BE49-F238E27FC236}">
                <a16:creationId xmlns:a16="http://schemas.microsoft.com/office/drawing/2014/main" id="{3A0FA55C-E8DE-35B0-23BB-DD19B72F958D}"/>
              </a:ext>
            </a:extLst>
          </p:cNvPr>
          <p:cNvSpPr txBox="1"/>
          <p:nvPr/>
        </p:nvSpPr>
        <p:spPr>
          <a:xfrm>
            <a:off x="6373586" y="732384"/>
            <a:ext cx="2977242" cy="400110"/>
          </a:xfrm>
          <a:prstGeom prst="rect">
            <a:avLst/>
          </a:prstGeom>
          <a:noFill/>
        </p:spPr>
        <p:txBody>
          <a:bodyPr wrap="square" rtlCol="0">
            <a:spAutoFit/>
          </a:bodyPr>
          <a:lstStyle/>
          <a:p>
            <a:r>
              <a:rPr lang="en-US" sz="2000" b="1" u="sng" dirty="0"/>
              <a:t>GLOVE EMBEDDING</a:t>
            </a:r>
          </a:p>
        </p:txBody>
      </p:sp>
      <p:sp>
        <p:nvSpPr>
          <p:cNvPr id="11" name="TextBox 10">
            <a:extLst>
              <a:ext uri="{FF2B5EF4-FFF2-40B4-BE49-F238E27FC236}">
                <a16:creationId xmlns:a16="http://schemas.microsoft.com/office/drawing/2014/main" id="{6ACCCFCB-BCD1-C7E2-CDCE-BC9EEB0EDD1B}"/>
              </a:ext>
            </a:extLst>
          </p:cNvPr>
          <p:cNvSpPr txBox="1"/>
          <p:nvPr/>
        </p:nvSpPr>
        <p:spPr>
          <a:xfrm>
            <a:off x="1328057" y="2773349"/>
            <a:ext cx="11261272" cy="369332"/>
          </a:xfrm>
          <a:prstGeom prst="rect">
            <a:avLst/>
          </a:prstGeom>
          <a:noFill/>
        </p:spPr>
        <p:txBody>
          <a:bodyPr wrap="square" rtlCol="0">
            <a:spAutoFit/>
          </a:bodyPr>
          <a:lstStyle/>
          <a:p>
            <a:r>
              <a:rPr lang="en-US" dirty="0"/>
              <a:t>For all these models , binary cross entropy is taken as loss, optimizer is </a:t>
            </a:r>
            <a:r>
              <a:rPr lang="en-US" dirty="0" err="1"/>
              <a:t>adam</a:t>
            </a:r>
            <a:r>
              <a:rPr lang="en-US" dirty="0"/>
              <a:t>, and no of epochs taken are 47.</a:t>
            </a:r>
          </a:p>
        </p:txBody>
      </p:sp>
      <p:sp>
        <p:nvSpPr>
          <p:cNvPr id="12" name="TextBox 11">
            <a:extLst>
              <a:ext uri="{FF2B5EF4-FFF2-40B4-BE49-F238E27FC236}">
                <a16:creationId xmlns:a16="http://schemas.microsoft.com/office/drawing/2014/main" id="{F2AFE6EC-11CE-85D1-C075-5F087C2BAF8B}"/>
              </a:ext>
            </a:extLst>
          </p:cNvPr>
          <p:cNvSpPr txBox="1"/>
          <p:nvPr/>
        </p:nvSpPr>
        <p:spPr>
          <a:xfrm>
            <a:off x="1981199" y="3210722"/>
            <a:ext cx="10112829" cy="369332"/>
          </a:xfrm>
          <a:prstGeom prst="rect">
            <a:avLst/>
          </a:prstGeom>
          <a:noFill/>
        </p:spPr>
        <p:txBody>
          <a:bodyPr wrap="square" rtlCol="0">
            <a:spAutoFit/>
          </a:bodyPr>
          <a:lstStyle/>
          <a:p>
            <a:r>
              <a:rPr lang="en-US" dirty="0"/>
              <a:t>So, from the results the best performed model  with </a:t>
            </a:r>
            <a:r>
              <a:rPr lang="en-US" b="1" dirty="0"/>
              <a:t>GLOVE</a:t>
            </a:r>
            <a:r>
              <a:rPr lang="en-US" dirty="0"/>
              <a:t> Embeddings is </a:t>
            </a:r>
            <a:r>
              <a:rPr lang="en-US" b="1" dirty="0"/>
              <a:t> LSTM </a:t>
            </a:r>
            <a:r>
              <a:rPr lang="en-US" dirty="0"/>
              <a:t>with accuracy </a:t>
            </a:r>
            <a:r>
              <a:rPr lang="en-US" b="1" dirty="0"/>
              <a:t>89%</a:t>
            </a:r>
          </a:p>
        </p:txBody>
      </p:sp>
      <p:sp>
        <p:nvSpPr>
          <p:cNvPr id="23" name="TextBox 22">
            <a:extLst>
              <a:ext uri="{FF2B5EF4-FFF2-40B4-BE49-F238E27FC236}">
                <a16:creationId xmlns:a16="http://schemas.microsoft.com/office/drawing/2014/main" id="{7941CF1E-6F0D-3E33-DDA8-1B1758693E1B}"/>
              </a:ext>
            </a:extLst>
          </p:cNvPr>
          <p:cNvSpPr txBox="1"/>
          <p:nvPr/>
        </p:nvSpPr>
        <p:spPr>
          <a:xfrm>
            <a:off x="6004843" y="4675414"/>
            <a:ext cx="2181214" cy="1077218"/>
          </a:xfrm>
          <a:prstGeom prst="rect">
            <a:avLst/>
          </a:prstGeom>
          <a:noFill/>
        </p:spPr>
        <p:txBody>
          <a:bodyPr wrap="square" rtlCol="0">
            <a:spAutoFit/>
          </a:bodyPr>
          <a:lstStyle/>
          <a:p>
            <a:r>
              <a:rPr lang="en-US" sz="1600" dirty="0"/>
              <a:t>ROC curve with AUC:</a:t>
            </a:r>
          </a:p>
          <a:p>
            <a:r>
              <a:rPr lang="en-US" sz="1600" b="1" dirty="0"/>
              <a:t>AUC=0.953</a:t>
            </a:r>
          </a:p>
          <a:p>
            <a:r>
              <a:rPr lang="en-US" sz="1600" b="1" dirty="0"/>
              <a:t>With LSTM </a:t>
            </a:r>
            <a:r>
              <a:rPr lang="en-US" sz="1600" dirty="0"/>
              <a:t> - </a:t>
            </a:r>
            <a:r>
              <a:rPr lang="en-US" sz="1600" b="1" dirty="0"/>
              <a:t>GLOVE EMBEDDING</a:t>
            </a:r>
            <a:endParaRPr lang="en-US" sz="1600" dirty="0"/>
          </a:p>
        </p:txBody>
      </p:sp>
      <p:pic>
        <p:nvPicPr>
          <p:cNvPr id="13" name="Picture 12" descr="A screenshot of a computer screen&#10;&#10;Description automatically generated">
            <a:extLst>
              <a:ext uri="{FF2B5EF4-FFF2-40B4-BE49-F238E27FC236}">
                <a16:creationId xmlns:a16="http://schemas.microsoft.com/office/drawing/2014/main" id="{443987F3-550C-A01C-74C4-53E1FD27433D}"/>
              </a:ext>
            </a:extLst>
          </p:cNvPr>
          <p:cNvPicPr>
            <a:picLocks noChangeAspect="1"/>
          </p:cNvPicPr>
          <p:nvPr/>
        </p:nvPicPr>
        <p:blipFill>
          <a:blip r:embed="rId2"/>
          <a:stretch>
            <a:fillRect/>
          </a:stretch>
        </p:blipFill>
        <p:spPr>
          <a:xfrm>
            <a:off x="1328057" y="3767508"/>
            <a:ext cx="4570543" cy="3002869"/>
          </a:xfrm>
          <a:prstGeom prst="rect">
            <a:avLst/>
          </a:prstGeom>
        </p:spPr>
      </p:pic>
      <p:pic>
        <p:nvPicPr>
          <p:cNvPr id="15" name="Picture 14" descr="A graph of a curve&#10;&#10;Description automatically generated">
            <a:extLst>
              <a:ext uri="{FF2B5EF4-FFF2-40B4-BE49-F238E27FC236}">
                <a16:creationId xmlns:a16="http://schemas.microsoft.com/office/drawing/2014/main" id="{8A66A07F-1323-5BE1-FF4F-D45155A2C4D5}"/>
              </a:ext>
            </a:extLst>
          </p:cNvPr>
          <p:cNvPicPr>
            <a:picLocks noChangeAspect="1"/>
          </p:cNvPicPr>
          <p:nvPr/>
        </p:nvPicPr>
        <p:blipFill>
          <a:blip r:embed="rId3"/>
          <a:stretch>
            <a:fillRect/>
          </a:stretch>
        </p:blipFill>
        <p:spPr>
          <a:xfrm>
            <a:off x="8186057" y="3761817"/>
            <a:ext cx="3850161" cy="3008560"/>
          </a:xfrm>
          <a:prstGeom prst="rect">
            <a:avLst/>
          </a:prstGeom>
        </p:spPr>
      </p:pic>
    </p:spTree>
    <p:extLst>
      <p:ext uri="{BB962C8B-B14F-4D97-AF65-F5344CB8AC3E}">
        <p14:creationId xmlns:p14="http://schemas.microsoft.com/office/powerpoint/2010/main" val="1823251903"/>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5F0338-DDD5-725F-081D-FB21DEAF0B77}"/>
              </a:ext>
            </a:extLst>
          </p:cNvPr>
          <p:cNvSpPr>
            <a:spLocks noGrp="1"/>
          </p:cNvSpPr>
          <p:nvPr>
            <p:ph type="title"/>
          </p:nvPr>
        </p:nvSpPr>
        <p:spPr>
          <a:xfrm>
            <a:off x="5680981" y="185057"/>
            <a:ext cx="6696075" cy="572181"/>
          </a:xfrm>
        </p:spPr>
        <p:txBody>
          <a:bodyPr/>
          <a:lstStyle/>
          <a:p>
            <a:r>
              <a:rPr lang="en-US" b="1" dirty="0"/>
              <a:t>TUNING TO IMPROVE ACCURACY</a:t>
            </a:r>
          </a:p>
        </p:txBody>
      </p:sp>
      <p:sp>
        <p:nvSpPr>
          <p:cNvPr id="3" name="Subtitle 2">
            <a:extLst>
              <a:ext uri="{FF2B5EF4-FFF2-40B4-BE49-F238E27FC236}">
                <a16:creationId xmlns:a16="http://schemas.microsoft.com/office/drawing/2014/main" id="{1975BB3F-1B54-B24B-397A-27FC3039F1B2}"/>
              </a:ext>
            </a:extLst>
          </p:cNvPr>
          <p:cNvSpPr>
            <a:spLocks noGrp="1"/>
          </p:cNvSpPr>
          <p:nvPr>
            <p:ph type="subTitle" idx="1"/>
          </p:nvPr>
        </p:nvSpPr>
        <p:spPr>
          <a:xfrm>
            <a:off x="5256440" y="1284117"/>
            <a:ext cx="6696074" cy="1812869"/>
          </a:xfrm>
        </p:spPr>
        <p:txBody>
          <a:bodyPr/>
          <a:lstStyle/>
          <a:p>
            <a:r>
              <a:rPr lang="en-US" dirty="0">
                <a:solidFill>
                  <a:schemeClr val="tx1"/>
                </a:solidFill>
              </a:rPr>
              <a:t>So from various </a:t>
            </a:r>
            <a:r>
              <a:rPr lang="en-US" dirty="0" err="1">
                <a:solidFill>
                  <a:schemeClr val="tx1"/>
                </a:solidFill>
              </a:rPr>
              <a:t>comparisions</a:t>
            </a:r>
            <a:r>
              <a:rPr lang="en-US" dirty="0">
                <a:solidFill>
                  <a:schemeClr val="tx1"/>
                </a:solidFill>
              </a:rPr>
              <a:t> we found that</a:t>
            </a:r>
            <a:r>
              <a:rPr lang="en-US" b="1" dirty="0">
                <a:solidFill>
                  <a:schemeClr val="tx1"/>
                </a:solidFill>
              </a:rPr>
              <a:t> BILSTM model combined with Word2Vec weights is </a:t>
            </a:r>
            <a:r>
              <a:rPr lang="en-US" b="1" dirty="0" err="1">
                <a:solidFill>
                  <a:schemeClr val="tx1"/>
                </a:solidFill>
              </a:rPr>
              <a:t>perfoming</a:t>
            </a:r>
            <a:r>
              <a:rPr lang="en-US" b="1" dirty="0">
                <a:solidFill>
                  <a:schemeClr val="tx1"/>
                </a:solidFill>
              </a:rPr>
              <a:t> better</a:t>
            </a:r>
            <a:r>
              <a:rPr lang="en-US" dirty="0">
                <a:solidFill>
                  <a:schemeClr val="tx1"/>
                </a:solidFill>
              </a:rPr>
              <a:t>. So doing hyperparameter tuning to see if the accuracy improves.</a:t>
            </a:r>
          </a:p>
          <a:p>
            <a:endParaRPr lang="en-US" dirty="0">
              <a:solidFill>
                <a:schemeClr val="tx1"/>
              </a:solidFill>
            </a:endParaRPr>
          </a:p>
          <a:p>
            <a:r>
              <a:rPr lang="en-US" dirty="0">
                <a:solidFill>
                  <a:schemeClr val="tx1"/>
                </a:solidFill>
              </a:rPr>
              <a:t>After tuning the dataset multiple times we have found the best parameters like </a:t>
            </a:r>
            <a:r>
              <a:rPr lang="en-US" dirty="0" err="1">
                <a:solidFill>
                  <a:schemeClr val="tx1"/>
                </a:solidFill>
              </a:rPr>
              <a:t>lstm</a:t>
            </a:r>
            <a:r>
              <a:rPr lang="en-US" dirty="0">
                <a:solidFill>
                  <a:schemeClr val="tx1"/>
                </a:solidFill>
              </a:rPr>
              <a:t> units =256, </a:t>
            </a:r>
            <a:r>
              <a:rPr lang="en-US" dirty="0" err="1">
                <a:solidFill>
                  <a:schemeClr val="tx1"/>
                </a:solidFill>
              </a:rPr>
              <a:t>dropofLSTM</a:t>
            </a:r>
            <a:r>
              <a:rPr lang="en-US" dirty="0">
                <a:solidFill>
                  <a:schemeClr val="tx1"/>
                </a:solidFill>
              </a:rPr>
              <a:t>=0.3, and learning rate =0.001 and accuracy improved to </a:t>
            </a:r>
            <a:r>
              <a:rPr lang="en-US" b="1" dirty="0">
                <a:solidFill>
                  <a:schemeClr val="tx1"/>
                </a:solidFill>
              </a:rPr>
              <a:t>90.320%.</a:t>
            </a:r>
          </a:p>
        </p:txBody>
      </p:sp>
      <p:sp>
        <p:nvSpPr>
          <p:cNvPr id="4" name="Date Placeholder 3">
            <a:extLst>
              <a:ext uri="{FF2B5EF4-FFF2-40B4-BE49-F238E27FC236}">
                <a16:creationId xmlns:a16="http://schemas.microsoft.com/office/drawing/2014/main" id="{CB70F696-1539-2EEE-5928-790DD94FBAC0}"/>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DBB766F7-B509-54DC-A4EE-E3188E300532}"/>
              </a:ext>
            </a:extLst>
          </p:cNvPr>
          <p:cNvSpPr>
            <a:spLocks noGrp="1"/>
          </p:cNvSpPr>
          <p:nvPr>
            <p:ph type="ftr" sz="quarter" idx="11"/>
          </p:nvPr>
        </p:nvSpPr>
        <p:spPr/>
        <p:txBody>
          <a:bodyPr/>
          <a:lstStyle/>
          <a:p>
            <a:r>
              <a:rPr lang="en-US"/>
              <a:t>PRESENTATION TITLE</a:t>
            </a:r>
            <a:endParaRPr lang="en-US" dirty="0"/>
          </a:p>
        </p:txBody>
      </p:sp>
      <p:sp>
        <p:nvSpPr>
          <p:cNvPr id="6" name="Slide Number Placeholder 5">
            <a:extLst>
              <a:ext uri="{FF2B5EF4-FFF2-40B4-BE49-F238E27FC236}">
                <a16:creationId xmlns:a16="http://schemas.microsoft.com/office/drawing/2014/main" id="{6D180804-BD27-15C0-A87D-1A3E0AA5424E}"/>
              </a:ext>
            </a:extLst>
          </p:cNvPr>
          <p:cNvSpPr>
            <a:spLocks noGrp="1"/>
          </p:cNvSpPr>
          <p:nvPr>
            <p:ph type="sldNum" sz="quarter" idx="12"/>
          </p:nvPr>
        </p:nvSpPr>
        <p:spPr/>
        <p:txBody>
          <a:bodyPr/>
          <a:lstStyle/>
          <a:p>
            <a:fld id="{A49DFD55-3C28-40EF-9E31-A92D2E4017FF}" type="slidenum">
              <a:rPr lang="en-US" smtClean="0"/>
              <a:pPr/>
              <a:t>21</a:t>
            </a:fld>
            <a:endParaRPr lang="en-US" dirty="0"/>
          </a:p>
        </p:txBody>
      </p:sp>
      <p:pic>
        <p:nvPicPr>
          <p:cNvPr id="10" name="Picture 9" descr="A screenshot of a computer screen&#10;&#10;Description automatically generated">
            <a:extLst>
              <a:ext uri="{FF2B5EF4-FFF2-40B4-BE49-F238E27FC236}">
                <a16:creationId xmlns:a16="http://schemas.microsoft.com/office/drawing/2014/main" id="{1542C5F3-A07B-C492-B79A-40E6BF66619B}"/>
              </a:ext>
            </a:extLst>
          </p:cNvPr>
          <p:cNvPicPr>
            <a:picLocks noChangeAspect="1"/>
          </p:cNvPicPr>
          <p:nvPr/>
        </p:nvPicPr>
        <p:blipFill>
          <a:blip r:embed="rId2"/>
          <a:stretch>
            <a:fillRect/>
          </a:stretch>
        </p:blipFill>
        <p:spPr>
          <a:xfrm>
            <a:off x="5751721" y="3343265"/>
            <a:ext cx="5417022" cy="2738494"/>
          </a:xfrm>
          <a:prstGeom prst="rect">
            <a:avLst/>
          </a:prstGeom>
        </p:spPr>
      </p:pic>
    </p:spTree>
    <p:extLst>
      <p:ext uri="{BB962C8B-B14F-4D97-AF65-F5344CB8AC3E}">
        <p14:creationId xmlns:p14="http://schemas.microsoft.com/office/powerpoint/2010/main" val="2174749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78434E-F5ED-FD6D-09DC-92EE8452350F}"/>
              </a:ext>
            </a:extLst>
          </p:cNvPr>
          <p:cNvSpPr>
            <a:spLocks noGrp="1"/>
          </p:cNvSpPr>
          <p:nvPr>
            <p:ph type="ctrTitle"/>
          </p:nvPr>
        </p:nvSpPr>
        <p:spPr>
          <a:xfrm>
            <a:off x="7334250" y="195942"/>
            <a:ext cx="4179570" cy="587771"/>
          </a:xfrm>
        </p:spPr>
        <p:txBody>
          <a:bodyPr/>
          <a:lstStyle/>
          <a:p>
            <a:r>
              <a:rPr lang="en-US" dirty="0"/>
              <a:t>ANALYSIS</a:t>
            </a:r>
          </a:p>
        </p:txBody>
      </p:sp>
      <p:sp>
        <p:nvSpPr>
          <p:cNvPr id="3" name="Subtitle 2">
            <a:extLst>
              <a:ext uri="{FF2B5EF4-FFF2-40B4-BE49-F238E27FC236}">
                <a16:creationId xmlns:a16="http://schemas.microsoft.com/office/drawing/2014/main" id="{DB8442F8-1DA4-7A40-79DA-6E0C80745063}"/>
              </a:ext>
            </a:extLst>
          </p:cNvPr>
          <p:cNvSpPr>
            <a:spLocks noGrp="1"/>
          </p:cNvSpPr>
          <p:nvPr>
            <p:ph type="subTitle" idx="1"/>
          </p:nvPr>
        </p:nvSpPr>
        <p:spPr>
          <a:xfrm>
            <a:off x="6133555" y="1063474"/>
            <a:ext cx="5072741" cy="365125"/>
          </a:xfrm>
        </p:spPr>
        <p:txBody>
          <a:bodyPr/>
          <a:lstStyle/>
          <a:p>
            <a:r>
              <a:rPr lang="en-US" dirty="0"/>
              <a:t>Initially We have run 40 epochs and from analysis the validation loss is getting increased after 8 epochs</a:t>
            </a:r>
          </a:p>
        </p:txBody>
      </p:sp>
      <p:sp>
        <p:nvSpPr>
          <p:cNvPr id="4" name="Subtitle 2">
            <a:extLst>
              <a:ext uri="{FF2B5EF4-FFF2-40B4-BE49-F238E27FC236}">
                <a16:creationId xmlns:a16="http://schemas.microsoft.com/office/drawing/2014/main" id="{92357C16-E60B-FBBD-ECA1-C3377F0DEAE4}"/>
              </a:ext>
            </a:extLst>
          </p:cNvPr>
          <p:cNvSpPr txBox="1">
            <a:spLocks/>
          </p:cNvSpPr>
          <p:nvPr/>
        </p:nvSpPr>
        <p:spPr>
          <a:xfrm>
            <a:off x="6133555" y="4026979"/>
            <a:ext cx="5072742" cy="365125"/>
          </a:xfrm>
          <a:prstGeom prst="rect">
            <a:avLst/>
          </a:prstGeom>
        </p:spPr>
        <p:txBody>
          <a:bodyPr vert="horz" lIns="91440" tIns="45720" rIns="91440" bIns="45720" rtlCol="0" anchor="ctr" anchorCtr="0">
            <a:no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t>So we have reduced the epochs to 10, this generalizes the test data well without the validation loss. </a:t>
            </a:r>
          </a:p>
        </p:txBody>
      </p:sp>
      <p:pic>
        <p:nvPicPr>
          <p:cNvPr id="6" name="Picture 5" descr="A graph of a loss and a training&#10;&#10;Description automatically generated with medium confidence">
            <a:extLst>
              <a:ext uri="{FF2B5EF4-FFF2-40B4-BE49-F238E27FC236}">
                <a16:creationId xmlns:a16="http://schemas.microsoft.com/office/drawing/2014/main" id="{3B7B5D03-628D-C355-901A-C5DD49D48BEE}"/>
              </a:ext>
            </a:extLst>
          </p:cNvPr>
          <p:cNvPicPr>
            <a:picLocks noChangeAspect="1"/>
          </p:cNvPicPr>
          <p:nvPr/>
        </p:nvPicPr>
        <p:blipFill>
          <a:blip r:embed="rId2"/>
          <a:stretch>
            <a:fillRect/>
          </a:stretch>
        </p:blipFill>
        <p:spPr>
          <a:xfrm>
            <a:off x="6036129" y="1574821"/>
            <a:ext cx="5882725" cy="2305936"/>
          </a:xfrm>
          <a:prstGeom prst="rect">
            <a:avLst/>
          </a:prstGeom>
        </p:spPr>
      </p:pic>
      <p:pic>
        <p:nvPicPr>
          <p:cNvPr id="8" name="Picture 7" descr="A graph of a loss and a loss&#10;&#10;Description automatically generated with medium confidence">
            <a:extLst>
              <a:ext uri="{FF2B5EF4-FFF2-40B4-BE49-F238E27FC236}">
                <a16:creationId xmlns:a16="http://schemas.microsoft.com/office/drawing/2014/main" id="{B7C7381A-7F84-BD8B-909B-5C83D8E1FBA7}"/>
              </a:ext>
            </a:extLst>
          </p:cNvPr>
          <p:cNvPicPr>
            <a:picLocks noChangeAspect="1"/>
          </p:cNvPicPr>
          <p:nvPr/>
        </p:nvPicPr>
        <p:blipFill>
          <a:blip r:embed="rId3"/>
          <a:stretch>
            <a:fillRect/>
          </a:stretch>
        </p:blipFill>
        <p:spPr>
          <a:xfrm>
            <a:off x="6277561" y="4462861"/>
            <a:ext cx="5399860" cy="2312115"/>
          </a:xfrm>
          <a:prstGeom prst="rect">
            <a:avLst/>
          </a:prstGeom>
        </p:spPr>
      </p:pic>
    </p:spTree>
    <p:extLst>
      <p:ext uri="{BB962C8B-B14F-4D97-AF65-F5344CB8AC3E}">
        <p14:creationId xmlns:p14="http://schemas.microsoft.com/office/powerpoint/2010/main" val="20289133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839263-3EDD-22BF-C84C-312E95B04713}"/>
              </a:ext>
            </a:extLst>
          </p:cNvPr>
          <p:cNvSpPr>
            <a:spLocks noGrp="1"/>
          </p:cNvSpPr>
          <p:nvPr>
            <p:ph type="title"/>
          </p:nvPr>
        </p:nvSpPr>
        <p:spPr>
          <a:xfrm>
            <a:off x="6671581" y="1782251"/>
            <a:ext cx="3424919" cy="523195"/>
          </a:xfrm>
        </p:spPr>
        <p:txBody>
          <a:bodyPr/>
          <a:lstStyle/>
          <a:p>
            <a:r>
              <a:rPr lang="en-US" dirty="0"/>
              <a:t>ENHANCEMENTS</a:t>
            </a:r>
          </a:p>
        </p:txBody>
      </p:sp>
      <p:sp>
        <p:nvSpPr>
          <p:cNvPr id="3" name="Subtitle 2">
            <a:extLst>
              <a:ext uri="{FF2B5EF4-FFF2-40B4-BE49-F238E27FC236}">
                <a16:creationId xmlns:a16="http://schemas.microsoft.com/office/drawing/2014/main" id="{0EBF4E51-A7C4-D0D5-2568-86B9506451CD}"/>
              </a:ext>
            </a:extLst>
          </p:cNvPr>
          <p:cNvSpPr>
            <a:spLocks noGrp="1"/>
          </p:cNvSpPr>
          <p:nvPr>
            <p:ph type="subTitle" idx="1"/>
          </p:nvPr>
        </p:nvSpPr>
        <p:spPr>
          <a:xfrm>
            <a:off x="5510212" y="2661159"/>
            <a:ext cx="5862638" cy="2460569"/>
          </a:xfrm>
        </p:spPr>
        <p:txBody>
          <a:bodyPr/>
          <a:lstStyle/>
          <a:p>
            <a:pPr marL="285750" indent="-285750">
              <a:buFont typeface="Arial" panose="020B0604020202020204" pitchFamily="34" charset="0"/>
              <a:buChar char="•"/>
            </a:pPr>
            <a:r>
              <a:rPr lang="en-US" dirty="0">
                <a:solidFill>
                  <a:schemeClr val="tx1"/>
                </a:solidFill>
              </a:rPr>
              <a:t>We have implemented </a:t>
            </a:r>
            <a:r>
              <a:rPr lang="en-US" dirty="0" err="1">
                <a:solidFill>
                  <a:schemeClr val="tx1"/>
                </a:solidFill>
              </a:rPr>
              <a:t>BiDirectional</a:t>
            </a:r>
            <a:r>
              <a:rPr lang="en-US" dirty="0">
                <a:solidFill>
                  <a:schemeClr val="tx1"/>
                </a:solidFill>
              </a:rPr>
              <a:t> LSTM, with Word2Vec Embeddings which we achieved a accuracy of </a:t>
            </a:r>
            <a:r>
              <a:rPr lang="en-US" b="1" dirty="0">
                <a:solidFill>
                  <a:schemeClr val="tx1"/>
                </a:solidFill>
              </a:rPr>
              <a:t>90.32%.</a:t>
            </a:r>
          </a:p>
          <a:p>
            <a:pPr marL="285750" indent="-285750">
              <a:buFont typeface="Arial" panose="020B0604020202020204" pitchFamily="34" charset="0"/>
              <a:buChar char="•"/>
            </a:pPr>
            <a:r>
              <a:rPr lang="en-US" dirty="0">
                <a:solidFill>
                  <a:schemeClr val="tx1"/>
                </a:solidFill>
              </a:rPr>
              <a:t>Taken the Word2Vec embeddings from genism library , where the size of the vector embedding is 300.</a:t>
            </a:r>
          </a:p>
          <a:p>
            <a:pPr marL="285750" indent="-285750">
              <a:buFont typeface="Arial" panose="020B0604020202020204" pitchFamily="34" charset="0"/>
              <a:buChar char="•"/>
            </a:pPr>
            <a:r>
              <a:rPr lang="en-US" dirty="0">
                <a:solidFill>
                  <a:schemeClr val="tx1"/>
                </a:solidFill>
              </a:rPr>
              <a:t>Implemented two bidirectional layers , whereas references used the Hybrid CNNLSTM layers.</a:t>
            </a:r>
          </a:p>
        </p:txBody>
      </p:sp>
      <p:sp>
        <p:nvSpPr>
          <p:cNvPr id="4" name="Date Placeholder 3">
            <a:extLst>
              <a:ext uri="{FF2B5EF4-FFF2-40B4-BE49-F238E27FC236}">
                <a16:creationId xmlns:a16="http://schemas.microsoft.com/office/drawing/2014/main" id="{6A288780-2559-BD8A-7796-8F06E3C0CF39}"/>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393BA3EC-F03B-E863-F061-FF3ADFB84514}"/>
              </a:ext>
            </a:extLst>
          </p:cNvPr>
          <p:cNvSpPr>
            <a:spLocks noGrp="1"/>
          </p:cNvSpPr>
          <p:nvPr>
            <p:ph type="ftr" sz="quarter" idx="11"/>
          </p:nvPr>
        </p:nvSpPr>
        <p:spPr/>
        <p:txBody>
          <a:bodyPr/>
          <a:lstStyle/>
          <a:p>
            <a:r>
              <a:rPr lang="en-US"/>
              <a:t>PRESENTATION TITLE</a:t>
            </a:r>
            <a:endParaRPr lang="en-US" dirty="0"/>
          </a:p>
        </p:txBody>
      </p:sp>
      <p:sp>
        <p:nvSpPr>
          <p:cNvPr id="6" name="Slide Number Placeholder 5">
            <a:extLst>
              <a:ext uri="{FF2B5EF4-FFF2-40B4-BE49-F238E27FC236}">
                <a16:creationId xmlns:a16="http://schemas.microsoft.com/office/drawing/2014/main" id="{4FADA3FB-AAAA-9B0D-A4BB-375595F8DCF5}"/>
              </a:ext>
            </a:extLst>
          </p:cNvPr>
          <p:cNvSpPr>
            <a:spLocks noGrp="1"/>
          </p:cNvSpPr>
          <p:nvPr>
            <p:ph type="sldNum" sz="quarter" idx="12"/>
          </p:nvPr>
        </p:nvSpPr>
        <p:spPr/>
        <p:txBody>
          <a:bodyPr/>
          <a:lstStyle/>
          <a:p>
            <a:fld id="{A49DFD55-3C28-40EF-9E31-A92D2E4017FF}" type="slidenum">
              <a:rPr lang="en-US" smtClean="0"/>
              <a:pPr/>
              <a:t>23</a:t>
            </a:fld>
            <a:endParaRPr lang="en-US" dirty="0"/>
          </a:p>
        </p:txBody>
      </p:sp>
    </p:spTree>
    <p:extLst>
      <p:ext uri="{BB962C8B-B14F-4D97-AF65-F5344CB8AC3E}">
        <p14:creationId xmlns:p14="http://schemas.microsoft.com/office/powerpoint/2010/main" val="1332432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227A6F-EC56-8B15-7616-232BA4A4BD41}"/>
              </a:ext>
            </a:extLst>
          </p:cNvPr>
          <p:cNvSpPr>
            <a:spLocks noGrp="1"/>
          </p:cNvSpPr>
          <p:nvPr>
            <p:ph type="title"/>
          </p:nvPr>
        </p:nvSpPr>
        <p:spPr>
          <a:xfrm>
            <a:off x="838200" y="313532"/>
            <a:ext cx="10515600" cy="485595"/>
          </a:xfrm>
        </p:spPr>
        <p:txBody>
          <a:bodyPr/>
          <a:lstStyle/>
          <a:p>
            <a:r>
              <a:rPr lang="en-US" b="1" dirty="0"/>
              <a:t>EVALUATION OF MODEL</a:t>
            </a:r>
          </a:p>
        </p:txBody>
      </p:sp>
      <p:sp>
        <p:nvSpPr>
          <p:cNvPr id="5" name="Footer Placeholder 4">
            <a:extLst>
              <a:ext uri="{FF2B5EF4-FFF2-40B4-BE49-F238E27FC236}">
                <a16:creationId xmlns:a16="http://schemas.microsoft.com/office/drawing/2014/main" id="{E86C03D1-EBFD-C385-9CDC-DF0D2F747147}"/>
              </a:ext>
            </a:extLst>
          </p:cNvPr>
          <p:cNvSpPr>
            <a:spLocks noGrp="1"/>
          </p:cNvSpPr>
          <p:nvPr>
            <p:ph type="ftr" sz="quarter" idx="11"/>
          </p:nvPr>
        </p:nvSpPr>
        <p:spPr>
          <a:xfrm>
            <a:off x="3521528" y="6443436"/>
            <a:ext cx="5089072" cy="365125"/>
          </a:xfrm>
        </p:spPr>
        <p:txBody>
          <a:bodyPr/>
          <a:lstStyle/>
          <a:p>
            <a:r>
              <a:rPr lang="en-US" sz="900" b="1" i="0" u="none" strike="noStrike" dirty="0">
                <a:effectLst/>
                <a:latin typeface="Arial" panose="020B0604020202020204" pitchFamily="34" charset="0"/>
              </a:rPr>
              <a:t>ANALYZING SENTIMENT IN MOVIE REVIEWS THROUGH NLP USING DEEP LEARNING</a:t>
            </a:r>
            <a:endParaRPr lang="en-US" dirty="0"/>
          </a:p>
        </p:txBody>
      </p:sp>
      <p:sp>
        <p:nvSpPr>
          <p:cNvPr id="6" name="Slide Number Placeholder 5">
            <a:extLst>
              <a:ext uri="{FF2B5EF4-FFF2-40B4-BE49-F238E27FC236}">
                <a16:creationId xmlns:a16="http://schemas.microsoft.com/office/drawing/2014/main" id="{9C5CC241-DF00-B65C-97AE-10A313F551A9}"/>
              </a:ext>
            </a:extLst>
          </p:cNvPr>
          <p:cNvSpPr>
            <a:spLocks noGrp="1"/>
          </p:cNvSpPr>
          <p:nvPr>
            <p:ph type="sldNum" sz="quarter" idx="12"/>
          </p:nvPr>
        </p:nvSpPr>
        <p:spPr/>
        <p:txBody>
          <a:bodyPr/>
          <a:lstStyle/>
          <a:p>
            <a:fld id="{A49DFD55-3C28-40EF-9E31-A92D2E4017FF}" type="slidenum">
              <a:rPr lang="en-US" smtClean="0"/>
              <a:pPr/>
              <a:t>24</a:t>
            </a:fld>
            <a:endParaRPr lang="en-US" dirty="0"/>
          </a:p>
        </p:txBody>
      </p:sp>
      <p:sp>
        <p:nvSpPr>
          <p:cNvPr id="3" name="TextBox 2">
            <a:extLst>
              <a:ext uri="{FF2B5EF4-FFF2-40B4-BE49-F238E27FC236}">
                <a16:creationId xmlns:a16="http://schemas.microsoft.com/office/drawing/2014/main" id="{CA72B1F5-8B99-7ECF-3275-73360D86D879}"/>
              </a:ext>
            </a:extLst>
          </p:cNvPr>
          <p:cNvSpPr txBox="1"/>
          <p:nvPr/>
        </p:nvSpPr>
        <p:spPr>
          <a:xfrm>
            <a:off x="402771" y="1143000"/>
            <a:ext cx="11255829" cy="646331"/>
          </a:xfrm>
          <a:prstGeom prst="rect">
            <a:avLst/>
          </a:prstGeom>
          <a:noFill/>
        </p:spPr>
        <p:txBody>
          <a:bodyPr wrap="square" rtlCol="0">
            <a:spAutoFit/>
          </a:bodyPr>
          <a:lstStyle/>
          <a:p>
            <a:r>
              <a:rPr lang="en-US" dirty="0"/>
              <a:t>Evaluating the model on a </a:t>
            </a:r>
            <a:r>
              <a:rPr lang="en-US" dirty="0">
                <a:solidFill>
                  <a:schemeClr val="accent2">
                    <a:lumMod val="60000"/>
                    <a:lumOff val="40000"/>
                  </a:schemeClr>
                </a:solidFill>
              </a:rPr>
              <a:t>8 star movie review</a:t>
            </a:r>
            <a:r>
              <a:rPr lang="en-US" dirty="0"/>
              <a:t>(2023 movie) taken from </a:t>
            </a:r>
            <a:r>
              <a:rPr lang="en-US" dirty="0">
                <a:solidFill>
                  <a:schemeClr val="accent2">
                    <a:lumMod val="60000"/>
                    <a:lumOff val="40000"/>
                  </a:schemeClr>
                </a:solidFill>
              </a:rPr>
              <a:t>IMDB</a:t>
            </a:r>
            <a:r>
              <a:rPr lang="en-US" dirty="0"/>
              <a:t>  to see whether it classifies it as a positive sentiment or a negative sentiment.</a:t>
            </a:r>
          </a:p>
        </p:txBody>
      </p:sp>
      <p:pic>
        <p:nvPicPr>
          <p:cNvPr id="7" name="Picture 6" descr="A screenshot of a computer&#10;&#10;Description automatically generated">
            <a:extLst>
              <a:ext uri="{FF2B5EF4-FFF2-40B4-BE49-F238E27FC236}">
                <a16:creationId xmlns:a16="http://schemas.microsoft.com/office/drawing/2014/main" id="{76D2C8FD-DEAA-6271-7954-4215B15B5596}"/>
              </a:ext>
            </a:extLst>
          </p:cNvPr>
          <p:cNvPicPr>
            <a:picLocks noChangeAspect="1"/>
          </p:cNvPicPr>
          <p:nvPr/>
        </p:nvPicPr>
        <p:blipFill>
          <a:blip r:embed="rId2"/>
          <a:stretch>
            <a:fillRect/>
          </a:stretch>
        </p:blipFill>
        <p:spPr>
          <a:xfrm>
            <a:off x="3299025" y="1852271"/>
            <a:ext cx="6432804" cy="4884626"/>
          </a:xfrm>
          <a:prstGeom prst="rect">
            <a:avLst/>
          </a:prstGeom>
        </p:spPr>
      </p:pic>
      <p:sp>
        <p:nvSpPr>
          <p:cNvPr id="14" name="Thought Bubble: Cloud 13">
            <a:extLst>
              <a:ext uri="{FF2B5EF4-FFF2-40B4-BE49-F238E27FC236}">
                <a16:creationId xmlns:a16="http://schemas.microsoft.com/office/drawing/2014/main" id="{225A0045-BF62-AD22-C63A-B9F5FCE49AC6}"/>
              </a:ext>
            </a:extLst>
          </p:cNvPr>
          <p:cNvSpPr/>
          <p:nvPr/>
        </p:nvSpPr>
        <p:spPr>
          <a:xfrm>
            <a:off x="832757" y="3787577"/>
            <a:ext cx="2073729" cy="1519958"/>
          </a:xfrm>
          <a:prstGeom prst="cloudCallou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6" name="TextBox 15">
            <a:extLst>
              <a:ext uri="{FF2B5EF4-FFF2-40B4-BE49-F238E27FC236}">
                <a16:creationId xmlns:a16="http://schemas.microsoft.com/office/drawing/2014/main" id="{3C33531E-74C9-E864-0004-BBD53B5CB55E}"/>
              </a:ext>
            </a:extLst>
          </p:cNvPr>
          <p:cNvSpPr txBox="1"/>
          <p:nvPr/>
        </p:nvSpPr>
        <p:spPr>
          <a:xfrm>
            <a:off x="1143000" y="4114800"/>
            <a:ext cx="1355271" cy="738664"/>
          </a:xfrm>
          <a:prstGeom prst="rect">
            <a:avLst/>
          </a:prstGeom>
          <a:noFill/>
        </p:spPr>
        <p:txBody>
          <a:bodyPr wrap="square" rtlCol="0">
            <a:spAutoFit/>
          </a:bodyPr>
          <a:lstStyle/>
          <a:p>
            <a:r>
              <a:rPr lang="en-US" sz="1400" dirty="0"/>
              <a:t>Classifies correctly as </a:t>
            </a:r>
            <a:r>
              <a:rPr lang="en-US" sz="1400" b="1" dirty="0">
                <a:solidFill>
                  <a:srgbClr val="FF0000"/>
                </a:solidFill>
              </a:rPr>
              <a:t>Positive</a:t>
            </a:r>
            <a:r>
              <a:rPr lang="en-US" sz="1400" dirty="0"/>
              <a:t> review</a:t>
            </a:r>
          </a:p>
        </p:txBody>
      </p:sp>
      <p:cxnSp>
        <p:nvCxnSpPr>
          <p:cNvPr id="19" name="Connector: Elbow 18">
            <a:extLst>
              <a:ext uri="{FF2B5EF4-FFF2-40B4-BE49-F238E27FC236}">
                <a16:creationId xmlns:a16="http://schemas.microsoft.com/office/drawing/2014/main" id="{08183823-80EB-6485-1C5C-C1D4B3C087ED}"/>
              </a:ext>
            </a:extLst>
          </p:cNvPr>
          <p:cNvCxnSpPr>
            <a:stCxn id="14" idx="4"/>
          </p:cNvCxnSpPr>
          <p:nvPr/>
        </p:nvCxnSpPr>
        <p:spPr>
          <a:xfrm rot="16200000" flipH="1">
            <a:off x="1847622" y="5087509"/>
            <a:ext cx="1041382" cy="1861423"/>
          </a:xfrm>
          <a:prstGeom prst="bentConnector2">
            <a:avLst/>
          </a:prstGeom>
          <a:ln w="9525"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150459687"/>
      </p:ext>
    </p:extLst>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227A6F-EC56-8B15-7616-232BA4A4BD41}"/>
              </a:ext>
            </a:extLst>
          </p:cNvPr>
          <p:cNvSpPr>
            <a:spLocks noGrp="1"/>
          </p:cNvSpPr>
          <p:nvPr>
            <p:ph type="title"/>
          </p:nvPr>
        </p:nvSpPr>
        <p:spPr>
          <a:xfrm>
            <a:off x="838200" y="313532"/>
            <a:ext cx="10515600" cy="485595"/>
          </a:xfrm>
        </p:spPr>
        <p:txBody>
          <a:bodyPr/>
          <a:lstStyle/>
          <a:p>
            <a:r>
              <a:rPr lang="en-US" b="1" dirty="0"/>
              <a:t>EVALUATION OF MODEL</a:t>
            </a:r>
          </a:p>
        </p:txBody>
      </p:sp>
      <p:sp>
        <p:nvSpPr>
          <p:cNvPr id="5" name="Footer Placeholder 4">
            <a:extLst>
              <a:ext uri="{FF2B5EF4-FFF2-40B4-BE49-F238E27FC236}">
                <a16:creationId xmlns:a16="http://schemas.microsoft.com/office/drawing/2014/main" id="{E86C03D1-EBFD-C385-9CDC-DF0D2F747147}"/>
              </a:ext>
            </a:extLst>
          </p:cNvPr>
          <p:cNvSpPr>
            <a:spLocks noGrp="1"/>
          </p:cNvSpPr>
          <p:nvPr>
            <p:ph type="ftr" sz="quarter" idx="11"/>
          </p:nvPr>
        </p:nvSpPr>
        <p:spPr>
          <a:xfrm>
            <a:off x="3521528" y="6443436"/>
            <a:ext cx="5089072" cy="365125"/>
          </a:xfrm>
        </p:spPr>
        <p:txBody>
          <a:bodyPr/>
          <a:lstStyle/>
          <a:p>
            <a:r>
              <a:rPr lang="en-US" sz="900" b="1" i="0" u="none" strike="noStrike" dirty="0">
                <a:effectLst/>
                <a:latin typeface="Arial" panose="020B0604020202020204" pitchFamily="34" charset="0"/>
              </a:rPr>
              <a:t>ANALYZING SENTIMENT IN MOVIE REVIEWS THROUGH NLP USING DEEP LEARNING</a:t>
            </a:r>
            <a:endParaRPr lang="en-US" dirty="0"/>
          </a:p>
        </p:txBody>
      </p:sp>
      <p:sp>
        <p:nvSpPr>
          <p:cNvPr id="6" name="Slide Number Placeholder 5">
            <a:extLst>
              <a:ext uri="{FF2B5EF4-FFF2-40B4-BE49-F238E27FC236}">
                <a16:creationId xmlns:a16="http://schemas.microsoft.com/office/drawing/2014/main" id="{9C5CC241-DF00-B65C-97AE-10A313F551A9}"/>
              </a:ext>
            </a:extLst>
          </p:cNvPr>
          <p:cNvSpPr>
            <a:spLocks noGrp="1"/>
          </p:cNvSpPr>
          <p:nvPr>
            <p:ph type="sldNum" sz="quarter" idx="12"/>
          </p:nvPr>
        </p:nvSpPr>
        <p:spPr/>
        <p:txBody>
          <a:bodyPr/>
          <a:lstStyle/>
          <a:p>
            <a:fld id="{A49DFD55-3C28-40EF-9E31-A92D2E4017FF}" type="slidenum">
              <a:rPr lang="en-US" smtClean="0"/>
              <a:pPr/>
              <a:t>25</a:t>
            </a:fld>
            <a:endParaRPr lang="en-US" dirty="0"/>
          </a:p>
        </p:txBody>
      </p:sp>
      <p:sp>
        <p:nvSpPr>
          <p:cNvPr id="3" name="TextBox 2">
            <a:extLst>
              <a:ext uri="{FF2B5EF4-FFF2-40B4-BE49-F238E27FC236}">
                <a16:creationId xmlns:a16="http://schemas.microsoft.com/office/drawing/2014/main" id="{CA72B1F5-8B99-7ECF-3275-73360D86D879}"/>
              </a:ext>
            </a:extLst>
          </p:cNvPr>
          <p:cNvSpPr txBox="1"/>
          <p:nvPr/>
        </p:nvSpPr>
        <p:spPr>
          <a:xfrm>
            <a:off x="402771" y="1143000"/>
            <a:ext cx="11255829" cy="646331"/>
          </a:xfrm>
          <a:prstGeom prst="rect">
            <a:avLst/>
          </a:prstGeom>
          <a:noFill/>
        </p:spPr>
        <p:txBody>
          <a:bodyPr wrap="square" rtlCol="0">
            <a:spAutoFit/>
          </a:bodyPr>
          <a:lstStyle/>
          <a:p>
            <a:r>
              <a:rPr lang="en-US" dirty="0"/>
              <a:t>Evaluating the model on a </a:t>
            </a:r>
            <a:r>
              <a:rPr lang="en-US" dirty="0">
                <a:solidFill>
                  <a:schemeClr val="accent2">
                    <a:lumMod val="60000"/>
                    <a:lumOff val="40000"/>
                  </a:schemeClr>
                </a:solidFill>
              </a:rPr>
              <a:t>2 star movie review</a:t>
            </a:r>
            <a:r>
              <a:rPr lang="en-US" dirty="0"/>
              <a:t>(2023 movie) taken from </a:t>
            </a:r>
            <a:r>
              <a:rPr lang="en-US" dirty="0">
                <a:solidFill>
                  <a:schemeClr val="accent2">
                    <a:lumMod val="60000"/>
                    <a:lumOff val="40000"/>
                  </a:schemeClr>
                </a:solidFill>
              </a:rPr>
              <a:t>IMDB</a:t>
            </a:r>
            <a:r>
              <a:rPr lang="en-US" dirty="0"/>
              <a:t>  to see whether it classifies it as a positive sentiment or a negative sentiment.</a:t>
            </a:r>
          </a:p>
        </p:txBody>
      </p:sp>
      <p:sp>
        <p:nvSpPr>
          <p:cNvPr id="14" name="Thought Bubble: Cloud 13">
            <a:extLst>
              <a:ext uri="{FF2B5EF4-FFF2-40B4-BE49-F238E27FC236}">
                <a16:creationId xmlns:a16="http://schemas.microsoft.com/office/drawing/2014/main" id="{225A0045-BF62-AD22-C63A-B9F5FCE49AC6}"/>
              </a:ext>
            </a:extLst>
          </p:cNvPr>
          <p:cNvSpPr/>
          <p:nvPr/>
        </p:nvSpPr>
        <p:spPr>
          <a:xfrm>
            <a:off x="832757" y="3787577"/>
            <a:ext cx="2073729" cy="1519958"/>
          </a:xfrm>
          <a:prstGeom prst="cloudCallou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6" name="TextBox 15">
            <a:extLst>
              <a:ext uri="{FF2B5EF4-FFF2-40B4-BE49-F238E27FC236}">
                <a16:creationId xmlns:a16="http://schemas.microsoft.com/office/drawing/2014/main" id="{3C33531E-74C9-E864-0004-BBD53B5CB55E}"/>
              </a:ext>
            </a:extLst>
          </p:cNvPr>
          <p:cNvSpPr txBox="1"/>
          <p:nvPr/>
        </p:nvSpPr>
        <p:spPr>
          <a:xfrm>
            <a:off x="1143000" y="4114800"/>
            <a:ext cx="1355271" cy="954107"/>
          </a:xfrm>
          <a:prstGeom prst="rect">
            <a:avLst/>
          </a:prstGeom>
          <a:noFill/>
        </p:spPr>
        <p:txBody>
          <a:bodyPr wrap="square" rtlCol="0">
            <a:spAutoFit/>
          </a:bodyPr>
          <a:lstStyle/>
          <a:p>
            <a:r>
              <a:rPr lang="en-US" sz="1400" dirty="0"/>
              <a:t>Classifies correctly as </a:t>
            </a:r>
            <a:r>
              <a:rPr lang="en-US" sz="1400" b="1" dirty="0">
                <a:solidFill>
                  <a:srgbClr val="FF0000"/>
                </a:solidFill>
              </a:rPr>
              <a:t>Negative</a:t>
            </a:r>
            <a:r>
              <a:rPr lang="en-US" sz="1400" dirty="0"/>
              <a:t> review</a:t>
            </a:r>
          </a:p>
        </p:txBody>
      </p:sp>
      <p:pic>
        <p:nvPicPr>
          <p:cNvPr id="8" name="Picture 7" descr="A screenshot of a computer&#10;&#10;Description automatically generated">
            <a:extLst>
              <a:ext uri="{FF2B5EF4-FFF2-40B4-BE49-F238E27FC236}">
                <a16:creationId xmlns:a16="http://schemas.microsoft.com/office/drawing/2014/main" id="{EEE30665-F0E4-90D9-5601-766E5F0A055E}"/>
              </a:ext>
            </a:extLst>
          </p:cNvPr>
          <p:cNvPicPr>
            <a:picLocks noChangeAspect="1"/>
          </p:cNvPicPr>
          <p:nvPr/>
        </p:nvPicPr>
        <p:blipFill>
          <a:blip r:embed="rId2"/>
          <a:stretch>
            <a:fillRect/>
          </a:stretch>
        </p:blipFill>
        <p:spPr>
          <a:xfrm>
            <a:off x="2906486" y="2035141"/>
            <a:ext cx="7915333" cy="4686334"/>
          </a:xfrm>
          <a:prstGeom prst="rect">
            <a:avLst/>
          </a:prstGeom>
        </p:spPr>
      </p:pic>
      <p:cxnSp>
        <p:nvCxnSpPr>
          <p:cNvPr id="13" name="Connector: Elbow 12">
            <a:extLst>
              <a:ext uri="{FF2B5EF4-FFF2-40B4-BE49-F238E27FC236}">
                <a16:creationId xmlns:a16="http://schemas.microsoft.com/office/drawing/2014/main" id="{FB8B2E43-C238-E608-2BEA-8FD6D6C9A1C3}"/>
              </a:ext>
            </a:extLst>
          </p:cNvPr>
          <p:cNvCxnSpPr>
            <a:stCxn id="14" idx="4"/>
          </p:cNvCxnSpPr>
          <p:nvPr/>
        </p:nvCxnSpPr>
        <p:spPr>
          <a:xfrm rot="16200000" flipH="1">
            <a:off x="2164002" y="4771130"/>
            <a:ext cx="739984" cy="2192784"/>
          </a:xfrm>
          <a:prstGeom prst="bentConnector2">
            <a:avLst/>
          </a:prstGeom>
          <a:ln w="9525"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2275168263"/>
      </p:ext>
    </p:extLst>
  </p:cSld>
  <p:clrMapOvr>
    <a:masterClrMapping/>
  </p:clrMapOvr>
  <p:transition spd="med">
    <p:pull/>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8FC28-E0BD-4387-B8BE-9965D1A57FF1}"/>
              </a:ext>
            </a:extLst>
          </p:cNvPr>
          <p:cNvSpPr>
            <a:spLocks noGrp="1"/>
          </p:cNvSpPr>
          <p:nvPr>
            <p:ph type="title"/>
          </p:nvPr>
        </p:nvSpPr>
        <p:spPr>
          <a:xfrm>
            <a:off x="5286375" y="2222500"/>
            <a:ext cx="2378075" cy="1492250"/>
          </a:xfrm>
        </p:spPr>
        <p:txBody>
          <a:bodyPr/>
          <a:lstStyle/>
          <a:p>
            <a:pPr rtl="0">
              <a:spcBef>
                <a:spcPts val="0"/>
              </a:spcBef>
              <a:spcAft>
                <a:spcPts val="0"/>
              </a:spcAft>
            </a:pPr>
            <a:r>
              <a:rPr lang="en-US" sz="1800" b="1" i="0" u="none" strike="noStrike" dirty="0">
                <a:solidFill>
                  <a:schemeClr val="accent2">
                    <a:lumMod val="60000"/>
                    <a:lumOff val="40000"/>
                  </a:schemeClr>
                </a:solidFill>
                <a:effectLst/>
                <a:latin typeface="Arial" panose="020B0604020202020204" pitchFamily="34" charset="0"/>
              </a:rPr>
              <a:t>REFERENCES:</a:t>
            </a:r>
            <a:br>
              <a:rPr lang="en-US" b="0" dirty="0">
                <a:effectLst/>
              </a:rPr>
            </a:br>
            <a:br>
              <a:rPr lang="en-US" dirty="0"/>
            </a:br>
            <a:endParaRPr lang="en-US" dirty="0"/>
          </a:p>
        </p:txBody>
      </p:sp>
      <p:sp>
        <p:nvSpPr>
          <p:cNvPr id="3" name="Text Placeholder 2">
            <a:extLst>
              <a:ext uri="{FF2B5EF4-FFF2-40B4-BE49-F238E27FC236}">
                <a16:creationId xmlns:a16="http://schemas.microsoft.com/office/drawing/2014/main" id="{FED19BCA-B61F-4EA6-A1FB-CCA3BD8506FB}"/>
              </a:ext>
            </a:extLst>
          </p:cNvPr>
          <p:cNvSpPr>
            <a:spLocks noGrp="1"/>
          </p:cNvSpPr>
          <p:nvPr>
            <p:ph type="body" idx="1"/>
          </p:nvPr>
        </p:nvSpPr>
        <p:spPr>
          <a:xfrm>
            <a:off x="5286375" y="3343274"/>
            <a:ext cx="5111750" cy="1921958"/>
          </a:xfrm>
        </p:spPr>
        <p:txBody>
          <a:bodyPr>
            <a:noAutofit/>
          </a:bodyPr>
          <a:lstStyle/>
          <a:p>
            <a:pPr rtl="0" fontAlgn="base">
              <a:spcBef>
                <a:spcPts val="0"/>
              </a:spcBef>
              <a:spcAft>
                <a:spcPts val="0"/>
              </a:spcAft>
              <a:buFont typeface="Arial" panose="020B0604020202020204" pitchFamily="34" charset="0"/>
              <a:buChar char="•"/>
            </a:pPr>
            <a:r>
              <a:rPr lang="en-US" sz="1000" b="0" i="0" u="none" strike="noStrike" dirty="0">
                <a:effectLst/>
                <a:latin typeface="Arial" panose="020B0604020202020204" pitchFamily="34" charset="0"/>
              </a:rPr>
              <a:t>Ali, Nehal &amp; Hamid, Marwa &amp; </a:t>
            </a:r>
            <a:r>
              <a:rPr lang="en-US" sz="1000" b="0" i="0" u="none" strike="noStrike" dirty="0" err="1">
                <a:effectLst/>
                <a:latin typeface="Arial" panose="020B0604020202020204" pitchFamily="34" charset="0"/>
              </a:rPr>
              <a:t>Youssif</a:t>
            </a:r>
            <a:r>
              <a:rPr lang="en-US" sz="1000" b="0" i="0" u="none" strike="noStrike" dirty="0">
                <a:effectLst/>
                <a:latin typeface="Arial" panose="020B0604020202020204" pitchFamily="34" charset="0"/>
              </a:rPr>
              <a:t>, Aliaa. (2019). SENTIMENT ANALYSIS FOR MOVIES REVIEWS DATASET USING DEEP LEARNING MODELS. International Journal of Data Mining &amp; Knowledge Management Process. 09. 19-27. 10.5121/ijdkp.2019.9302. </a:t>
            </a:r>
            <a:r>
              <a:rPr lang="en-US" sz="1000" b="0" i="0" u="sng" strike="noStrike" dirty="0">
                <a:effectLst/>
                <a:latin typeface="Arial" panose="020B0604020202020204" pitchFamily="34" charset="0"/>
                <a:hlinkClick r:id="rId2">
                  <a:extLst>
                    <a:ext uri="{A12FA001-AC4F-418D-AE19-62706E023703}">
                      <ahyp:hlinkClr xmlns:ahyp="http://schemas.microsoft.com/office/drawing/2018/hyperlinkcolor" val="tx"/>
                    </a:ext>
                  </a:extLst>
                </a:hlinkClick>
              </a:rPr>
              <a:t>(PDF) SENTIMENT ANALYSIS FOR MOVIES REVIEWS DATASET USING DEEP LEARNING MODELS (researchgate.net)</a:t>
            </a:r>
            <a:r>
              <a:rPr lang="en-US" sz="1000" b="0" i="0" u="none" strike="noStrike" dirty="0">
                <a:effectLst/>
                <a:latin typeface="Arial" panose="020B0604020202020204" pitchFamily="34" charset="0"/>
              </a:rPr>
              <a:t> </a:t>
            </a:r>
          </a:p>
          <a:p>
            <a:pPr rtl="0" fontAlgn="base">
              <a:spcBef>
                <a:spcPts val="0"/>
              </a:spcBef>
              <a:spcAft>
                <a:spcPts val="0"/>
              </a:spcAft>
              <a:buFont typeface="Arial" panose="020B0604020202020204" pitchFamily="34" charset="0"/>
              <a:buChar char="•"/>
            </a:pPr>
            <a:endParaRPr lang="en-US" sz="1000" b="0" i="0" u="none" strike="noStrike" dirty="0">
              <a:effectLst/>
              <a:latin typeface="Arial" panose="020B0604020202020204" pitchFamily="34" charset="0"/>
            </a:endParaRPr>
          </a:p>
          <a:p>
            <a:pPr rtl="0" fontAlgn="base">
              <a:spcBef>
                <a:spcPts val="0"/>
              </a:spcBef>
              <a:spcAft>
                <a:spcPts val="0"/>
              </a:spcAft>
              <a:buFont typeface="Arial" panose="020B0604020202020204" pitchFamily="34" charset="0"/>
              <a:buChar char="•"/>
            </a:pPr>
            <a:r>
              <a:rPr lang="en-US" sz="1000" b="0" i="0" u="none" strike="noStrike" dirty="0">
                <a:effectLst/>
                <a:latin typeface="Arial" panose="020B0604020202020204" pitchFamily="34" charset="0"/>
              </a:rPr>
              <a:t>Y. E. </a:t>
            </a:r>
            <a:r>
              <a:rPr lang="en-US" sz="1000" b="0" i="0" u="none" strike="noStrike" dirty="0" err="1">
                <a:effectLst/>
                <a:latin typeface="Arial" panose="020B0604020202020204" pitchFamily="34" charset="0"/>
              </a:rPr>
              <a:t>Rizk</a:t>
            </a:r>
            <a:r>
              <a:rPr lang="en-US" sz="1000" b="0" i="0" u="none" strike="noStrike" dirty="0">
                <a:effectLst/>
                <a:latin typeface="Arial" panose="020B0604020202020204" pitchFamily="34" charset="0"/>
              </a:rPr>
              <a:t> and W. M. </a:t>
            </a:r>
            <a:r>
              <a:rPr lang="en-US" sz="1000" b="0" i="0" u="none" strike="noStrike" dirty="0" err="1">
                <a:effectLst/>
                <a:latin typeface="Arial" panose="020B0604020202020204" pitchFamily="34" charset="0"/>
              </a:rPr>
              <a:t>Asal</a:t>
            </a:r>
            <a:r>
              <a:rPr lang="en-US" sz="1000" b="0" i="0" u="none" strike="noStrike" dirty="0">
                <a:effectLst/>
                <a:latin typeface="Arial" panose="020B0604020202020204" pitchFamily="34" charset="0"/>
              </a:rPr>
              <a:t>, "Sentiment Analysis using Machine Learning and Deep Learning Models on Movies Reviews," 2021 3rd Novel Intelligent and Leading Emerging Sciences Conference (NILES), Giza, Egypt, 2021, pp. 129-132, </a:t>
            </a:r>
            <a:r>
              <a:rPr lang="en-US" sz="1000" b="0" i="0" u="none" strike="noStrike" dirty="0" err="1">
                <a:effectLst/>
                <a:latin typeface="Arial" panose="020B0604020202020204" pitchFamily="34" charset="0"/>
              </a:rPr>
              <a:t>doi</a:t>
            </a:r>
            <a:r>
              <a:rPr lang="en-US" sz="1000" b="0" i="0" u="none" strike="noStrike" dirty="0">
                <a:effectLst/>
                <a:latin typeface="Arial" panose="020B0604020202020204" pitchFamily="34" charset="0"/>
              </a:rPr>
              <a:t>: 10.1109/NILES53778.2021.9600548.  </a:t>
            </a:r>
            <a:r>
              <a:rPr lang="en-US" sz="1000" b="0" i="0" u="sng" strike="noStrike" dirty="0">
                <a:effectLst/>
                <a:latin typeface="Arial" panose="020B0604020202020204" pitchFamily="34" charset="0"/>
                <a:hlinkClick r:id="rId3">
                  <a:extLst>
                    <a:ext uri="{A12FA001-AC4F-418D-AE19-62706E023703}">
                      <ahyp:hlinkClr xmlns:ahyp="http://schemas.microsoft.com/office/drawing/2018/hyperlinkcolor" val="tx"/>
                    </a:ext>
                  </a:extLst>
                </a:hlinkClick>
              </a:rPr>
              <a:t>Sentiment Analysis using Machine Learning and Deep Learning Models on Movies Reviews | IEEE Conference Publication | IEEE Xplore</a:t>
            </a:r>
            <a:r>
              <a:rPr lang="en-US" sz="1000" b="0" i="0" u="none" strike="noStrike" dirty="0">
                <a:effectLst/>
                <a:latin typeface="Arial" panose="020B0604020202020204" pitchFamily="34" charset="0"/>
              </a:rPr>
              <a:t> </a:t>
            </a:r>
          </a:p>
          <a:p>
            <a:pPr rtl="0" fontAlgn="base">
              <a:spcBef>
                <a:spcPts val="0"/>
              </a:spcBef>
              <a:spcAft>
                <a:spcPts val="0"/>
              </a:spcAft>
              <a:buFont typeface="Arial" panose="020B0604020202020204" pitchFamily="34" charset="0"/>
              <a:buChar char="•"/>
            </a:pPr>
            <a:endParaRPr lang="en-US" sz="1000" b="0" i="0" u="none" strike="noStrike" dirty="0">
              <a:effectLst/>
              <a:latin typeface="Arial" panose="020B0604020202020204" pitchFamily="34" charset="0"/>
            </a:endParaRPr>
          </a:p>
          <a:p>
            <a:pPr rtl="0" fontAlgn="base">
              <a:spcBef>
                <a:spcPts val="0"/>
              </a:spcBef>
              <a:spcAft>
                <a:spcPts val="0"/>
              </a:spcAft>
              <a:buFont typeface="Arial" panose="020B0604020202020204" pitchFamily="34" charset="0"/>
              <a:buChar char="•"/>
            </a:pPr>
            <a:r>
              <a:rPr lang="en-US" sz="1000" b="0" i="0" u="none" strike="noStrike" dirty="0" err="1">
                <a:effectLst/>
                <a:latin typeface="Arial" panose="020B0604020202020204" pitchFamily="34" charset="0"/>
              </a:rPr>
              <a:t>Tarimer</a:t>
            </a:r>
            <a:r>
              <a:rPr lang="en-US" sz="1000" b="0" i="0" u="none" strike="noStrike" dirty="0">
                <a:effectLst/>
                <a:latin typeface="Arial" panose="020B0604020202020204" pitchFamily="34" charset="0"/>
              </a:rPr>
              <a:t>, İlhan &amp; </a:t>
            </a:r>
            <a:r>
              <a:rPr lang="en-US" sz="1000" b="0" i="0" u="none" strike="noStrike" dirty="0" err="1">
                <a:effectLst/>
                <a:latin typeface="Arial" panose="020B0604020202020204" pitchFamily="34" charset="0"/>
              </a:rPr>
              <a:t>Çoban</a:t>
            </a:r>
            <a:r>
              <a:rPr lang="en-US" sz="1000" b="0" i="0" u="none" strike="noStrike" dirty="0">
                <a:effectLst/>
                <a:latin typeface="Arial" panose="020B0604020202020204" pitchFamily="34" charset="0"/>
              </a:rPr>
              <a:t>, Adil &amp; </a:t>
            </a:r>
            <a:r>
              <a:rPr lang="en-US" sz="1000" b="0" i="0" u="none" strike="noStrike" dirty="0" err="1">
                <a:effectLst/>
                <a:latin typeface="Arial" panose="020B0604020202020204" pitchFamily="34" charset="0"/>
              </a:rPr>
              <a:t>Kocaman</a:t>
            </a:r>
            <a:r>
              <a:rPr lang="en-US" sz="1000" b="0" i="0" u="none" strike="noStrike" dirty="0">
                <a:effectLst/>
                <a:latin typeface="Arial" panose="020B0604020202020204" pitchFamily="34" charset="0"/>
              </a:rPr>
              <a:t>, Arif. (2019). Sentiment Analysis on IMDB Movie Comments and Twitter Data by Machine Learning and Vector Space Techniques.   </a:t>
            </a:r>
            <a:r>
              <a:rPr lang="en-US" sz="1000" b="0" i="0" u="sng" strike="noStrike" dirty="0">
                <a:effectLst/>
                <a:latin typeface="Arial" panose="020B0604020202020204" pitchFamily="34" charset="0"/>
                <a:hlinkClick r:id="rId4">
                  <a:extLst>
                    <a:ext uri="{A12FA001-AC4F-418D-AE19-62706E023703}">
                      <ahyp:hlinkClr xmlns:ahyp="http://schemas.microsoft.com/office/drawing/2018/hyperlinkcolor" val="tx"/>
                    </a:ext>
                  </a:extLst>
                </a:hlinkClick>
              </a:rPr>
              <a:t>https://www.researchgate.net/publication/332070477_Sentiment_Analysis_on_IMDB_Movie_Comments_and_Twitter_Data_by_Machine_Learning_and_Vector_Space_Techniques</a:t>
            </a:r>
            <a:endParaRPr lang="en-US" sz="1000" b="0" i="0" u="none" strike="noStrike" dirty="0">
              <a:effectLst/>
              <a:latin typeface="Arial" panose="020B0604020202020204" pitchFamily="34" charset="0"/>
            </a:endParaRPr>
          </a:p>
          <a:p>
            <a:br>
              <a:rPr lang="en-US" sz="1000" b="0" dirty="0">
                <a:effectLst/>
              </a:rPr>
            </a:br>
            <a:endParaRPr lang="en-US" sz="1000" dirty="0"/>
          </a:p>
        </p:txBody>
      </p:sp>
      <p:sp>
        <p:nvSpPr>
          <p:cNvPr id="5" name="Footer Placeholder 4">
            <a:extLst>
              <a:ext uri="{FF2B5EF4-FFF2-40B4-BE49-F238E27FC236}">
                <a16:creationId xmlns:a16="http://schemas.microsoft.com/office/drawing/2014/main" id="{4135E32A-1A8C-43D2-9C6E-12887B4DEDFB}"/>
              </a:ext>
            </a:extLst>
          </p:cNvPr>
          <p:cNvSpPr>
            <a:spLocks noGrp="1"/>
          </p:cNvSpPr>
          <p:nvPr>
            <p:ph type="ftr" sz="quarter" idx="11"/>
          </p:nvPr>
        </p:nvSpPr>
        <p:spPr>
          <a:xfrm>
            <a:off x="3257550" y="6356350"/>
            <a:ext cx="4895850" cy="365125"/>
          </a:xfrm>
        </p:spPr>
        <p:txBody>
          <a:bodyPr/>
          <a:lstStyle/>
          <a:p>
            <a:r>
              <a:rPr lang="en-US" sz="800" i="0" u="none" strike="noStrike" dirty="0">
                <a:effectLst/>
                <a:latin typeface="Arial" panose="020B0604020202020204" pitchFamily="34" charset="0"/>
              </a:rPr>
              <a:t>ANALYZING SENTIMENT IN MOVIE REVIEWS THROUGH NLP USING DEEP LEARNING</a:t>
            </a:r>
            <a:endParaRPr lang="en-US" sz="800" dirty="0"/>
          </a:p>
        </p:txBody>
      </p:sp>
      <p:sp>
        <p:nvSpPr>
          <p:cNvPr id="6" name="Slide Number Placeholder 5">
            <a:extLst>
              <a:ext uri="{FF2B5EF4-FFF2-40B4-BE49-F238E27FC236}">
                <a16:creationId xmlns:a16="http://schemas.microsoft.com/office/drawing/2014/main" id="{7C4B8313-9270-4128-8674-3A3E42B806BC}"/>
              </a:ext>
            </a:extLst>
          </p:cNvPr>
          <p:cNvSpPr>
            <a:spLocks noGrp="1"/>
          </p:cNvSpPr>
          <p:nvPr>
            <p:ph type="sldNum" sz="quarter" idx="12"/>
          </p:nvPr>
        </p:nvSpPr>
        <p:spPr/>
        <p:txBody>
          <a:bodyPr/>
          <a:lstStyle/>
          <a:p>
            <a:fld id="{A49DFD55-3C28-40EF-9E31-A92D2E4017FF}" type="slidenum">
              <a:rPr lang="en-US" smtClean="0"/>
              <a:pPr/>
              <a:t>26</a:t>
            </a:fld>
            <a:endParaRPr lang="en-US" dirty="0"/>
          </a:p>
        </p:txBody>
      </p:sp>
    </p:spTree>
    <p:extLst>
      <p:ext uri="{BB962C8B-B14F-4D97-AF65-F5344CB8AC3E}">
        <p14:creationId xmlns:p14="http://schemas.microsoft.com/office/powerpoint/2010/main" val="1742861620"/>
      </p:ext>
    </p:extLst>
  </p:cSld>
  <p:clrMapOvr>
    <a:masterClrMapping/>
  </p:clrMapOvr>
  <p:transition spd="slow">
    <p:randomBar dir="vert"/>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DF1EDE-5423-435C-B149-87AB1BC22B83}"/>
              </a:ext>
            </a:extLst>
          </p:cNvPr>
          <p:cNvSpPr>
            <a:spLocks noGrp="1"/>
          </p:cNvSpPr>
          <p:nvPr>
            <p:ph type="ctrTitle"/>
          </p:nvPr>
        </p:nvSpPr>
        <p:spPr>
          <a:xfrm>
            <a:off x="4171950" y="1253393"/>
            <a:ext cx="4179570" cy="2453652"/>
          </a:xfrm>
        </p:spPr>
        <p:txBody>
          <a:bodyPr/>
          <a:lstStyle/>
          <a:p>
            <a:r>
              <a:rPr lang="en-US" dirty="0"/>
              <a:t>THANK YOU</a:t>
            </a:r>
          </a:p>
        </p:txBody>
      </p:sp>
      <p:sp>
        <p:nvSpPr>
          <p:cNvPr id="5" name="Footer Placeholder 4">
            <a:extLst>
              <a:ext uri="{FF2B5EF4-FFF2-40B4-BE49-F238E27FC236}">
                <a16:creationId xmlns:a16="http://schemas.microsoft.com/office/drawing/2014/main" id="{3990FA1B-5022-47AB-A0AE-8F5C5797997C}"/>
              </a:ext>
            </a:extLst>
          </p:cNvPr>
          <p:cNvSpPr>
            <a:spLocks noGrp="1"/>
          </p:cNvSpPr>
          <p:nvPr>
            <p:ph type="ftr" sz="quarter" idx="11"/>
          </p:nvPr>
        </p:nvSpPr>
        <p:spPr>
          <a:xfrm>
            <a:off x="4038600" y="6356350"/>
            <a:ext cx="5102679" cy="365125"/>
          </a:xfrm>
        </p:spPr>
        <p:txBody>
          <a:bodyPr/>
          <a:lstStyle/>
          <a:p>
            <a:r>
              <a:rPr lang="en-US" sz="900" b="1" i="0" u="none" strike="noStrike" dirty="0">
                <a:effectLst/>
                <a:latin typeface="Arial" panose="020B0604020202020204" pitchFamily="34" charset="0"/>
              </a:rPr>
              <a:t>ANALYZING SENTIMENT IN MOVIE REVIEWS THROUGH NLP USING DEEP LEARNING</a:t>
            </a:r>
            <a:endParaRPr lang="en-US" dirty="0"/>
          </a:p>
        </p:txBody>
      </p:sp>
      <p:sp>
        <p:nvSpPr>
          <p:cNvPr id="6" name="Slide Number Placeholder 5">
            <a:extLst>
              <a:ext uri="{FF2B5EF4-FFF2-40B4-BE49-F238E27FC236}">
                <a16:creationId xmlns:a16="http://schemas.microsoft.com/office/drawing/2014/main" id="{4C127D99-645F-4FCF-9573-FDFE2A344FA9}"/>
              </a:ext>
            </a:extLst>
          </p:cNvPr>
          <p:cNvSpPr>
            <a:spLocks noGrp="1"/>
          </p:cNvSpPr>
          <p:nvPr>
            <p:ph type="sldNum" sz="quarter" idx="12"/>
          </p:nvPr>
        </p:nvSpPr>
        <p:spPr/>
        <p:txBody>
          <a:bodyPr/>
          <a:lstStyle/>
          <a:p>
            <a:fld id="{A49DFD55-3C28-40EF-9E31-A92D2E4017FF}" type="slidenum">
              <a:rPr lang="en-US" smtClean="0"/>
              <a:pPr/>
              <a:t>27</a:t>
            </a:fld>
            <a:endParaRPr lang="en-US" dirty="0"/>
          </a:p>
        </p:txBody>
      </p:sp>
    </p:spTree>
    <p:extLst>
      <p:ext uri="{BB962C8B-B14F-4D97-AF65-F5344CB8AC3E}">
        <p14:creationId xmlns:p14="http://schemas.microsoft.com/office/powerpoint/2010/main" val="1969787568"/>
      </p:ext>
    </p:extLst>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8B0046-06DC-F401-5D60-354E627495A6}"/>
              </a:ext>
            </a:extLst>
          </p:cNvPr>
          <p:cNvSpPr>
            <a:spLocks noGrp="1"/>
          </p:cNvSpPr>
          <p:nvPr>
            <p:ph type="title"/>
          </p:nvPr>
        </p:nvSpPr>
        <p:spPr>
          <a:xfrm>
            <a:off x="6789963" y="927323"/>
            <a:ext cx="2868387" cy="566738"/>
          </a:xfrm>
        </p:spPr>
        <p:txBody>
          <a:bodyPr/>
          <a:lstStyle/>
          <a:p>
            <a:r>
              <a:rPr lang="en-US" b="1" dirty="0"/>
              <a:t>Introduction </a:t>
            </a:r>
          </a:p>
        </p:txBody>
      </p:sp>
      <p:sp>
        <p:nvSpPr>
          <p:cNvPr id="5" name="Footer Placeholder 4">
            <a:extLst>
              <a:ext uri="{FF2B5EF4-FFF2-40B4-BE49-F238E27FC236}">
                <a16:creationId xmlns:a16="http://schemas.microsoft.com/office/drawing/2014/main" id="{7D9CF517-6181-0A49-9979-349772718552}"/>
              </a:ext>
            </a:extLst>
          </p:cNvPr>
          <p:cNvSpPr>
            <a:spLocks noGrp="1"/>
          </p:cNvSpPr>
          <p:nvPr>
            <p:ph type="ftr" sz="quarter" idx="11"/>
          </p:nvPr>
        </p:nvSpPr>
        <p:spPr>
          <a:xfrm>
            <a:off x="5339443" y="6356350"/>
            <a:ext cx="3947431" cy="365125"/>
          </a:xfrm>
        </p:spPr>
        <p:txBody>
          <a:bodyPr/>
          <a:lstStyle/>
          <a:p>
            <a:r>
              <a:rPr lang="en-US" sz="900" b="1" i="0" u="none" strike="noStrike" dirty="0">
                <a:effectLst/>
                <a:latin typeface="Arial" panose="020B0604020202020204" pitchFamily="34" charset="0"/>
              </a:rPr>
              <a:t>ANALYZING SENTIMENT IN MOVIE REVIEWS THROUGH NLP USING DEEP LEARNING</a:t>
            </a:r>
            <a:endParaRPr lang="en-US" dirty="0"/>
          </a:p>
        </p:txBody>
      </p:sp>
      <p:sp>
        <p:nvSpPr>
          <p:cNvPr id="6" name="Slide Number Placeholder 5">
            <a:extLst>
              <a:ext uri="{FF2B5EF4-FFF2-40B4-BE49-F238E27FC236}">
                <a16:creationId xmlns:a16="http://schemas.microsoft.com/office/drawing/2014/main" id="{40E2F2F9-BB9E-9701-9222-35FDAA6AD405}"/>
              </a:ext>
            </a:extLst>
          </p:cNvPr>
          <p:cNvSpPr>
            <a:spLocks noGrp="1"/>
          </p:cNvSpPr>
          <p:nvPr>
            <p:ph type="sldNum" sz="quarter" idx="12"/>
          </p:nvPr>
        </p:nvSpPr>
        <p:spPr/>
        <p:txBody>
          <a:bodyPr/>
          <a:lstStyle/>
          <a:p>
            <a:fld id="{A49DFD55-3C28-40EF-9E31-A92D2E4017FF}" type="slidenum">
              <a:rPr lang="en-US" smtClean="0"/>
              <a:pPr/>
              <a:t>3</a:t>
            </a:fld>
            <a:endParaRPr lang="en-US" dirty="0"/>
          </a:p>
        </p:txBody>
      </p:sp>
      <p:sp>
        <p:nvSpPr>
          <p:cNvPr id="9" name="TextBox 8">
            <a:extLst>
              <a:ext uri="{FF2B5EF4-FFF2-40B4-BE49-F238E27FC236}">
                <a16:creationId xmlns:a16="http://schemas.microsoft.com/office/drawing/2014/main" id="{792C39D4-AE5A-278B-F774-8D879ECE4A27}"/>
              </a:ext>
            </a:extLst>
          </p:cNvPr>
          <p:cNvSpPr txBox="1"/>
          <p:nvPr/>
        </p:nvSpPr>
        <p:spPr>
          <a:xfrm>
            <a:off x="4855030" y="2196150"/>
            <a:ext cx="6776356" cy="2369880"/>
          </a:xfrm>
          <a:prstGeom prst="rect">
            <a:avLst/>
          </a:prstGeom>
          <a:noFill/>
        </p:spPr>
        <p:txBody>
          <a:bodyPr wrap="square" rtlCol="0">
            <a:spAutoFit/>
          </a:bodyPr>
          <a:lstStyle/>
          <a:p>
            <a:pPr marL="285750" indent="-285750">
              <a:buFont typeface="Arial" panose="020B0604020202020204" pitchFamily="34" charset="0"/>
              <a:buChar char="•"/>
            </a:pPr>
            <a:r>
              <a:rPr lang="en-IN" sz="1600" dirty="0">
                <a:effectLst/>
                <a:latin typeface="Arial" panose="020B0604020202020204" pitchFamily="34" charset="0"/>
                <a:ea typeface="Arial" panose="020B0604020202020204" pitchFamily="34" charset="0"/>
              </a:rPr>
              <a:t>Movie reviews have gained substantial traction in recent times.</a:t>
            </a:r>
          </a:p>
          <a:p>
            <a:pPr marL="285750" indent="-285750">
              <a:buFont typeface="Arial" panose="020B0604020202020204" pitchFamily="34" charset="0"/>
              <a:buChar char="•"/>
            </a:pPr>
            <a:r>
              <a:rPr lang="en-IN" sz="1600" dirty="0">
                <a:effectLst/>
                <a:latin typeface="Arial" panose="020B0604020202020204" pitchFamily="34" charset="0"/>
                <a:ea typeface="Arial" panose="020B0604020202020204" pitchFamily="34" charset="0"/>
              </a:rPr>
              <a:t>Positive reviews Instil confidence, prompting viewers to engage with the movie. Conversely, negative reviews discourage audiences, preserving their precious time.</a:t>
            </a:r>
          </a:p>
          <a:p>
            <a:pPr marL="285750" indent="-285750">
              <a:buFont typeface="Arial" panose="020B0604020202020204" pitchFamily="34" charset="0"/>
              <a:buChar char="•"/>
            </a:pPr>
            <a:r>
              <a:rPr lang="en-IN" sz="1600" dirty="0">
                <a:effectLst/>
                <a:latin typeface="Arial" panose="020B0604020202020204" pitchFamily="34" charset="0"/>
                <a:ea typeface="Arial" panose="020B0604020202020204" pitchFamily="34" charset="0"/>
              </a:rPr>
              <a:t>Hence, sentiment analysis for movie reviews plays a pivotal role. By categorizing each review as either positive or negative, it empowers audiences to select films with the highest positiveness, ensuring a more enjoyable viewing experience.</a:t>
            </a:r>
          </a:p>
          <a:p>
            <a:pPr marL="342900" indent="-342900">
              <a:buFont typeface="Arial" panose="020B0604020202020204" pitchFamily="34" charset="0"/>
              <a:buChar char="•"/>
            </a:pPr>
            <a:endParaRPr lang="en-IN" sz="2000" dirty="0"/>
          </a:p>
        </p:txBody>
      </p:sp>
    </p:spTree>
    <p:extLst>
      <p:ext uri="{BB962C8B-B14F-4D97-AF65-F5344CB8AC3E}">
        <p14:creationId xmlns:p14="http://schemas.microsoft.com/office/powerpoint/2010/main" val="1528785236"/>
      </p:ext>
    </p:extLst>
  </p:cSld>
  <p:clrMapOvr>
    <a:masterClrMapping/>
  </p:clrMapOvr>
  <p:transition spd="med">
    <p:pull/>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CBB9BC-64CF-A933-990C-D8434B95D8EC}"/>
              </a:ext>
            </a:extLst>
          </p:cNvPr>
          <p:cNvSpPr>
            <a:spLocks noGrp="1"/>
          </p:cNvSpPr>
          <p:nvPr>
            <p:ph type="title"/>
          </p:nvPr>
        </p:nvSpPr>
        <p:spPr>
          <a:xfrm>
            <a:off x="1287236" y="-552128"/>
            <a:ext cx="9710646" cy="1377306"/>
          </a:xfrm>
        </p:spPr>
        <p:txBody>
          <a:bodyPr/>
          <a:lstStyle/>
          <a:p>
            <a:r>
              <a:rPr lang="en-US" dirty="0"/>
              <a:t>DATASET DESCRIPTION</a:t>
            </a:r>
          </a:p>
        </p:txBody>
      </p:sp>
      <p:sp>
        <p:nvSpPr>
          <p:cNvPr id="9" name="Date Placeholder 8">
            <a:extLst>
              <a:ext uri="{FF2B5EF4-FFF2-40B4-BE49-F238E27FC236}">
                <a16:creationId xmlns:a16="http://schemas.microsoft.com/office/drawing/2014/main" id="{62749775-0648-50A5-7C50-7CD657FDE8F8}"/>
              </a:ext>
            </a:extLst>
          </p:cNvPr>
          <p:cNvSpPr>
            <a:spLocks noGrp="1"/>
          </p:cNvSpPr>
          <p:nvPr>
            <p:ph type="dt" sz="half" idx="10"/>
          </p:nvPr>
        </p:nvSpPr>
        <p:spPr/>
        <p:txBody>
          <a:bodyPr/>
          <a:lstStyle/>
          <a:p>
            <a:r>
              <a:rPr lang="en-US"/>
              <a:t>20XX</a:t>
            </a:r>
            <a:endParaRPr lang="en-US" dirty="0"/>
          </a:p>
        </p:txBody>
      </p:sp>
      <p:sp>
        <p:nvSpPr>
          <p:cNvPr id="10" name="Footer Placeholder 9">
            <a:extLst>
              <a:ext uri="{FF2B5EF4-FFF2-40B4-BE49-F238E27FC236}">
                <a16:creationId xmlns:a16="http://schemas.microsoft.com/office/drawing/2014/main" id="{F273EB51-D33B-2213-0ADC-2F47A83A3479}"/>
              </a:ext>
            </a:extLst>
          </p:cNvPr>
          <p:cNvSpPr>
            <a:spLocks noGrp="1"/>
          </p:cNvSpPr>
          <p:nvPr>
            <p:ph type="ftr" sz="quarter" idx="11"/>
          </p:nvPr>
        </p:nvSpPr>
        <p:spPr>
          <a:xfrm>
            <a:off x="4038599" y="6356350"/>
            <a:ext cx="5453743" cy="365125"/>
          </a:xfrm>
        </p:spPr>
        <p:txBody>
          <a:bodyPr/>
          <a:lstStyle/>
          <a:p>
            <a:r>
              <a:rPr lang="en-US" sz="900" i="0" u="none" strike="noStrike" dirty="0">
                <a:effectLst/>
                <a:latin typeface="Arial" panose="020B0604020202020204" pitchFamily="34" charset="0"/>
              </a:rPr>
              <a:t>ANALYZING SENTIMENT IN MOVIE REVIEWS THROUGH NLP USING DEEP LEARNING</a:t>
            </a:r>
            <a:endParaRPr lang="en-US" dirty="0"/>
          </a:p>
        </p:txBody>
      </p:sp>
      <p:sp>
        <p:nvSpPr>
          <p:cNvPr id="11" name="Slide Number Placeholder 10">
            <a:extLst>
              <a:ext uri="{FF2B5EF4-FFF2-40B4-BE49-F238E27FC236}">
                <a16:creationId xmlns:a16="http://schemas.microsoft.com/office/drawing/2014/main" id="{46665823-6E93-99C6-3D46-7380801908E0}"/>
              </a:ext>
            </a:extLst>
          </p:cNvPr>
          <p:cNvSpPr>
            <a:spLocks noGrp="1"/>
          </p:cNvSpPr>
          <p:nvPr>
            <p:ph type="sldNum" sz="quarter" idx="12"/>
          </p:nvPr>
        </p:nvSpPr>
        <p:spPr/>
        <p:txBody>
          <a:bodyPr/>
          <a:lstStyle/>
          <a:p>
            <a:fld id="{A49DFD55-3C28-40EF-9E31-A92D2E4017FF}" type="slidenum">
              <a:rPr lang="en-US" smtClean="0"/>
              <a:pPr/>
              <a:t>4</a:t>
            </a:fld>
            <a:endParaRPr lang="en-US" dirty="0"/>
          </a:p>
        </p:txBody>
      </p:sp>
      <p:sp>
        <p:nvSpPr>
          <p:cNvPr id="13" name="TextBox 12">
            <a:extLst>
              <a:ext uri="{FF2B5EF4-FFF2-40B4-BE49-F238E27FC236}">
                <a16:creationId xmlns:a16="http://schemas.microsoft.com/office/drawing/2014/main" id="{20D58395-7EB1-42EF-54A9-C6020F0F1F9C}"/>
              </a:ext>
            </a:extLst>
          </p:cNvPr>
          <p:cNvSpPr txBox="1"/>
          <p:nvPr/>
        </p:nvSpPr>
        <p:spPr>
          <a:xfrm>
            <a:off x="2106386" y="1728336"/>
            <a:ext cx="8305800" cy="3539430"/>
          </a:xfrm>
          <a:prstGeom prst="rect">
            <a:avLst/>
          </a:prstGeom>
          <a:noFill/>
        </p:spPr>
        <p:txBody>
          <a:bodyPr wrap="square">
            <a:spAutoFit/>
          </a:bodyPr>
          <a:lstStyle/>
          <a:p>
            <a:pPr algn="just" rtl="0">
              <a:spcBef>
                <a:spcPts val="0"/>
              </a:spcBef>
              <a:spcAft>
                <a:spcPts val="0"/>
              </a:spcAft>
            </a:pPr>
            <a:r>
              <a:rPr lang="en-US" sz="1600" b="0" i="0" u="none" strike="noStrike" dirty="0">
                <a:solidFill>
                  <a:srgbClr val="000000"/>
                </a:solidFill>
                <a:effectLst/>
                <a:latin typeface="Arial" panose="020B0604020202020204" pitchFamily="34" charset="0"/>
              </a:rPr>
              <a:t>Large movie review: </a:t>
            </a:r>
            <a:r>
              <a:rPr lang="en-US" sz="1600" b="0" i="0" u="sng" strike="noStrike" dirty="0">
                <a:solidFill>
                  <a:srgbClr val="0070C0"/>
                </a:solidFill>
                <a:effectLst/>
                <a:latin typeface="Arial" panose="020B0604020202020204" pitchFamily="34" charset="0"/>
                <a:hlinkClick r:id="rId2">
                  <a:extLst>
                    <a:ext uri="{A12FA001-AC4F-418D-AE19-62706E023703}">
                      <ahyp:hlinkClr xmlns:ahyp="http://schemas.microsoft.com/office/drawing/2018/hyperlinkcolor" val="tx"/>
                    </a:ext>
                  </a:extLst>
                </a:hlinkClick>
              </a:rPr>
              <a:t>http://ai.stanford.edu/~amaas/data/sentiment/</a:t>
            </a:r>
            <a:endParaRPr lang="en-US" sz="1600" b="0" dirty="0">
              <a:solidFill>
                <a:srgbClr val="0070C0"/>
              </a:solidFill>
              <a:effectLst/>
            </a:endParaRPr>
          </a:p>
          <a:p>
            <a:pPr algn="just" rtl="0" fontAlgn="base">
              <a:spcBef>
                <a:spcPts val="0"/>
              </a:spcBef>
              <a:spcAft>
                <a:spcPts val="0"/>
              </a:spcAft>
            </a:pPr>
            <a:br>
              <a:rPr lang="en-US" sz="1600" b="0" dirty="0">
                <a:effectLst/>
              </a:rPr>
            </a:br>
            <a:r>
              <a:rPr lang="en-US" sz="1600" b="0" i="0" u="none" strike="noStrike" dirty="0">
                <a:solidFill>
                  <a:srgbClr val="000000"/>
                </a:solidFill>
                <a:effectLst/>
                <a:latin typeface="Arial" panose="020B0604020202020204" pitchFamily="34" charset="0"/>
              </a:rPr>
              <a:t>The total size of the dataset is </a:t>
            </a:r>
            <a:r>
              <a:rPr lang="en-US" sz="1600" b="1" i="0" u="none" strike="noStrike" dirty="0">
                <a:solidFill>
                  <a:srgbClr val="000000"/>
                </a:solidFill>
                <a:effectLst/>
                <a:latin typeface="Arial" panose="020B0604020202020204" pitchFamily="34" charset="0"/>
              </a:rPr>
              <a:t>50,000 reviews</a:t>
            </a:r>
            <a:r>
              <a:rPr lang="en-US" sz="1600" b="0" i="0" u="none" strike="noStrike" dirty="0">
                <a:solidFill>
                  <a:srgbClr val="000000"/>
                </a:solidFill>
                <a:effectLst/>
                <a:latin typeface="Arial" panose="020B0604020202020204" pitchFamily="34" charset="0"/>
              </a:rPr>
              <a:t>.</a:t>
            </a:r>
          </a:p>
          <a:p>
            <a:pPr algn="just" rtl="0" fontAlgn="base">
              <a:spcBef>
                <a:spcPts val="0"/>
              </a:spcBef>
              <a:spcAft>
                <a:spcPts val="0"/>
              </a:spcAft>
              <a:buFont typeface="Arial" panose="020B0604020202020204" pitchFamily="34" charset="0"/>
              <a:buChar char="•"/>
            </a:pPr>
            <a:r>
              <a:rPr lang="en-US" sz="1600" b="0" i="0" u="none" strike="noStrike" dirty="0">
                <a:solidFill>
                  <a:srgbClr val="000000"/>
                </a:solidFill>
                <a:effectLst/>
                <a:latin typeface="Arial" panose="020B0604020202020204" pitchFamily="34" charset="0"/>
              </a:rPr>
              <a:t>It was split into 25,000 reviews for the train set, and 25,000 reviews for the test set.</a:t>
            </a:r>
          </a:p>
          <a:p>
            <a:pPr algn="just" rtl="0" fontAlgn="base">
              <a:spcBef>
                <a:spcPts val="0"/>
              </a:spcBef>
              <a:spcAft>
                <a:spcPts val="0"/>
              </a:spcAft>
              <a:buFont typeface="Arial" panose="020B0604020202020204" pitchFamily="34" charset="0"/>
              <a:buChar char="•"/>
            </a:pPr>
            <a:r>
              <a:rPr lang="en-US" sz="1600" b="0" i="0" u="none" strike="noStrike" dirty="0">
                <a:solidFill>
                  <a:srgbClr val="000000"/>
                </a:solidFill>
                <a:effectLst/>
                <a:latin typeface="Arial" panose="020B0604020202020204" pitchFamily="34" charset="0"/>
              </a:rPr>
              <a:t>Also, the train and test set have the same equal distribution of the sentiment. </a:t>
            </a:r>
            <a:r>
              <a:rPr lang="en-US" sz="1600" b="0" i="0" u="none" strike="noStrike" dirty="0" err="1">
                <a:solidFill>
                  <a:srgbClr val="000000"/>
                </a:solidFill>
                <a:effectLst/>
                <a:latin typeface="Arial" panose="020B0604020202020204" pitchFamily="34" charset="0"/>
              </a:rPr>
              <a:t>I.e</a:t>
            </a:r>
            <a:r>
              <a:rPr lang="en-US" sz="1600" b="0" i="0" u="none" strike="noStrike" dirty="0">
                <a:solidFill>
                  <a:srgbClr val="000000"/>
                </a:solidFill>
                <a:effectLst/>
                <a:latin typeface="Arial" panose="020B0604020202020204" pitchFamily="34" charset="0"/>
              </a:rPr>
              <a:t> </a:t>
            </a:r>
            <a:r>
              <a:rPr lang="en-US" sz="1600" b="1" i="0" u="none" strike="noStrike" dirty="0">
                <a:solidFill>
                  <a:srgbClr val="000000"/>
                </a:solidFill>
                <a:effectLst/>
                <a:latin typeface="Arial" panose="020B0604020202020204" pitchFamily="34" charset="0"/>
              </a:rPr>
              <a:t>12500 positive,</a:t>
            </a:r>
            <a:r>
              <a:rPr lang="en-US" sz="1600" b="0" i="0" u="none" strike="noStrike" dirty="0">
                <a:solidFill>
                  <a:srgbClr val="000000"/>
                </a:solidFill>
                <a:effectLst/>
                <a:latin typeface="Arial" panose="020B0604020202020204" pitchFamily="34" charset="0"/>
              </a:rPr>
              <a:t> and </a:t>
            </a:r>
            <a:r>
              <a:rPr lang="en-US" sz="1600" b="1" i="0" u="none" strike="noStrike" dirty="0">
                <a:solidFill>
                  <a:srgbClr val="000000"/>
                </a:solidFill>
                <a:effectLst/>
                <a:latin typeface="Arial" panose="020B0604020202020204" pitchFamily="34" charset="0"/>
              </a:rPr>
              <a:t>12500 negative.</a:t>
            </a:r>
          </a:p>
          <a:p>
            <a:pPr algn="just" rtl="0">
              <a:spcBef>
                <a:spcPts val="0"/>
              </a:spcBef>
              <a:spcAft>
                <a:spcPts val="0"/>
              </a:spcAft>
            </a:pPr>
            <a:br>
              <a:rPr lang="en-US" sz="1600" b="0" dirty="0">
                <a:effectLst/>
              </a:rPr>
            </a:br>
            <a:r>
              <a:rPr lang="en-US" sz="1600" b="1" i="0" u="none" strike="noStrike" dirty="0">
                <a:solidFill>
                  <a:srgbClr val="000000"/>
                </a:solidFill>
                <a:effectLst/>
                <a:latin typeface="Arial" panose="020B0604020202020204" pitchFamily="34" charset="0"/>
              </a:rPr>
              <a:t>Some constraints in dataset:</a:t>
            </a:r>
            <a:endParaRPr lang="en-US" sz="1600" b="0" dirty="0">
              <a:effectLst/>
            </a:endParaRPr>
          </a:p>
          <a:p>
            <a:pPr algn="just" rtl="0" fontAlgn="base">
              <a:spcBef>
                <a:spcPts val="0"/>
              </a:spcBef>
              <a:spcAft>
                <a:spcPts val="0"/>
              </a:spcAft>
              <a:buFont typeface="Arial" panose="020B0604020202020204" pitchFamily="34" charset="0"/>
              <a:buChar char="•"/>
            </a:pPr>
            <a:r>
              <a:rPr lang="en-US" sz="1600" b="0" i="0" u="none" strike="noStrike" dirty="0">
                <a:solidFill>
                  <a:srgbClr val="000000"/>
                </a:solidFill>
                <a:effectLst/>
                <a:latin typeface="Arial" panose="020B0604020202020204" pitchFamily="34" charset="0"/>
              </a:rPr>
              <a:t>In these total 50,000 reviews, a movie should not contain reviews more than 30 as they tend to have correlated ratings.</a:t>
            </a:r>
          </a:p>
          <a:p>
            <a:pPr algn="just" rtl="0" fontAlgn="base">
              <a:spcBef>
                <a:spcPts val="0"/>
              </a:spcBef>
              <a:spcAft>
                <a:spcPts val="0"/>
              </a:spcAft>
              <a:buFont typeface="Arial" panose="020B0604020202020204" pitchFamily="34" charset="0"/>
              <a:buChar char="•"/>
            </a:pPr>
            <a:r>
              <a:rPr lang="en-US" sz="1600" b="0" i="0" u="none" strike="noStrike" dirty="0">
                <a:solidFill>
                  <a:srgbClr val="000000"/>
                </a:solidFill>
                <a:effectLst/>
                <a:latin typeface="Arial" panose="020B0604020202020204" pitchFamily="34" charset="0"/>
              </a:rPr>
              <a:t>The sentiments here are only positive and negative , no neutral sentiment as reviews with ratings &gt;= 7 are positive and &lt;=4 are considered negative. So neutral rating reviews are not included.</a:t>
            </a:r>
          </a:p>
          <a:p>
            <a:endParaRPr lang="en-US" sz="1600" dirty="0"/>
          </a:p>
        </p:txBody>
      </p:sp>
    </p:spTree>
    <p:extLst>
      <p:ext uri="{BB962C8B-B14F-4D97-AF65-F5344CB8AC3E}">
        <p14:creationId xmlns:p14="http://schemas.microsoft.com/office/powerpoint/2010/main" val="2299124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E8E76C-79DC-E01F-9A00-C17F86BEF5F0}"/>
              </a:ext>
            </a:extLst>
          </p:cNvPr>
          <p:cNvSpPr>
            <a:spLocks noGrp="1"/>
          </p:cNvSpPr>
          <p:nvPr>
            <p:ph type="title"/>
          </p:nvPr>
        </p:nvSpPr>
        <p:spPr>
          <a:xfrm>
            <a:off x="3480274" y="299812"/>
            <a:ext cx="4981079" cy="487738"/>
          </a:xfrm>
        </p:spPr>
        <p:txBody>
          <a:bodyPr/>
          <a:lstStyle/>
          <a:p>
            <a:r>
              <a:rPr lang="en-US" dirty="0">
                <a:solidFill>
                  <a:schemeClr val="accent2"/>
                </a:solidFill>
              </a:rPr>
              <a:t>PROJECT DESCRIPTION</a:t>
            </a:r>
          </a:p>
        </p:txBody>
      </p:sp>
      <p:sp>
        <p:nvSpPr>
          <p:cNvPr id="15" name="Date Placeholder 14">
            <a:extLst>
              <a:ext uri="{FF2B5EF4-FFF2-40B4-BE49-F238E27FC236}">
                <a16:creationId xmlns:a16="http://schemas.microsoft.com/office/drawing/2014/main" id="{2509ED35-1BDE-9552-53CA-9834E9804DD2}"/>
              </a:ext>
            </a:extLst>
          </p:cNvPr>
          <p:cNvSpPr>
            <a:spLocks noGrp="1"/>
          </p:cNvSpPr>
          <p:nvPr>
            <p:ph type="dt" sz="half" idx="10"/>
          </p:nvPr>
        </p:nvSpPr>
        <p:spPr/>
        <p:txBody>
          <a:bodyPr/>
          <a:lstStyle/>
          <a:p>
            <a:r>
              <a:rPr lang="en-US"/>
              <a:t>20XX</a:t>
            </a:r>
            <a:endParaRPr lang="en-US" dirty="0"/>
          </a:p>
        </p:txBody>
      </p:sp>
      <p:sp>
        <p:nvSpPr>
          <p:cNvPr id="16" name="Footer Placeholder 15">
            <a:extLst>
              <a:ext uri="{FF2B5EF4-FFF2-40B4-BE49-F238E27FC236}">
                <a16:creationId xmlns:a16="http://schemas.microsoft.com/office/drawing/2014/main" id="{C555436C-6BAC-DCAD-7241-4FC04045B3E5}"/>
              </a:ext>
            </a:extLst>
          </p:cNvPr>
          <p:cNvSpPr>
            <a:spLocks noGrp="1"/>
          </p:cNvSpPr>
          <p:nvPr>
            <p:ph type="ftr" sz="quarter" idx="11"/>
          </p:nvPr>
        </p:nvSpPr>
        <p:spPr>
          <a:xfrm>
            <a:off x="4038599" y="6356350"/>
            <a:ext cx="5453743" cy="365125"/>
          </a:xfrm>
        </p:spPr>
        <p:txBody>
          <a:bodyPr/>
          <a:lstStyle/>
          <a:p>
            <a:r>
              <a:rPr lang="en-US" sz="900" i="0" u="none" strike="noStrike" dirty="0">
                <a:effectLst/>
                <a:latin typeface="Arial" panose="020B0604020202020204" pitchFamily="34" charset="0"/>
              </a:rPr>
              <a:t>ANALYZING SENTIMENT IN MOVIE REVIEWS THROUGH NLP USING DEEP LEARNING</a:t>
            </a:r>
            <a:endParaRPr lang="en-US" dirty="0"/>
          </a:p>
        </p:txBody>
      </p:sp>
      <p:sp>
        <p:nvSpPr>
          <p:cNvPr id="17" name="Slide Number Placeholder 16">
            <a:extLst>
              <a:ext uri="{FF2B5EF4-FFF2-40B4-BE49-F238E27FC236}">
                <a16:creationId xmlns:a16="http://schemas.microsoft.com/office/drawing/2014/main" id="{5BB86AFF-13CD-8B57-ACB2-D665DECD60FD}"/>
              </a:ext>
            </a:extLst>
          </p:cNvPr>
          <p:cNvSpPr>
            <a:spLocks noGrp="1"/>
          </p:cNvSpPr>
          <p:nvPr>
            <p:ph type="sldNum" sz="quarter" idx="12"/>
          </p:nvPr>
        </p:nvSpPr>
        <p:spPr/>
        <p:txBody>
          <a:bodyPr/>
          <a:lstStyle/>
          <a:p>
            <a:fld id="{A49DFD55-3C28-40EF-9E31-A92D2E4017FF}" type="slidenum">
              <a:rPr lang="en-US" smtClean="0"/>
              <a:pPr/>
              <a:t>5</a:t>
            </a:fld>
            <a:endParaRPr lang="en-US" dirty="0"/>
          </a:p>
        </p:txBody>
      </p:sp>
      <p:sp>
        <p:nvSpPr>
          <p:cNvPr id="19" name="TextBox 18">
            <a:extLst>
              <a:ext uri="{FF2B5EF4-FFF2-40B4-BE49-F238E27FC236}">
                <a16:creationId xmlns:a16="http://schemas.microsoft.com/office/drawing/2014/main" id="{1BBC369E-6C2B-9848-40F8-FD73FD703EE9}"/>
              </a:ext>
            </a:extLst>
          </p:cNvPr>
          <p:cNvSpPr txBox="1"/>
          <p:nvPr/>
        </p:nvSpPr>
        <p:spPr>
          <a:xfrm>
            <a:off x="1137557" y="787550"/>
            <a:ext cx="9916886" cy="7232749"/>
          </a:xfrm>
          <a:prstGeom prst="rect">
            <a:avLst/>
          </a:prstGeom>
          <a:noFill/>
        </p:spPr>
        <p:txBody>
          <a:bodyPr wrap="square">
            <a:spAutoFit/>
          </a:bodyPr>
          <a:lstStyle/>
          <a:p>
            <a:pPr marL="285750" indent="-285750">
              <a:buFont typeface="Arial" panose="020B0604020202020204" pitchFamily="34" charset="0"/>
              <a:buChar char="•"/>
            </a:pPr>
            <a:r>
              <a:rPr lang="en-IN" sz="1600" dirty="0">
                <a:solidFill>
                  <a:schemeClr val="tx1">
                    <a:lumMod val="75000"/>
                    <a:lumOff val="25000"/>
                  </a:schemeClr>
                </a:solidFill>
                <a:latin typeface="Arial" panose="020B0604020202020204" pitchFamily="34" charset="0"/>
                <a:ea typeface="Arial" panose="020B0604020202020204" pitchFamily="34" charset="0"/>
              </a:rPr>
              <a:t>Our project focusses on </a:t>
            </a:r>
            <a:r>
              <a:rPr lang="en-IN" sz="1600" dirty="0" err="1">
                <a:solidFill>
                  <a:schemeClr val="tx1">
                    <a:lumMod val="75000"/>
                    <a:lumOff val="25000"/>
                  </a:schemeClr>
                </a:solidFill>
                <a:latin typeface="Arial" panose="020B0604020202020204" pitchFamily="34" charset="0"/>
                <a:ea typeface="Arial" panose="020B0604020202020204" pitchFamily="34" charset="0"/>
              </a:rPr>
              <a:t>analyzing</a:t>
            </a:r>
            <a:r>
              <a:rPr lang="en-IN" sz="1600" dirty="0">
                <a:solidFill>
                  <a:schemeClr val="tx1">
                    <a:lumMod val="75000"/>
                    <a:lumOff val="25000"/>
                  </a:schemeClr>
                </a:solidFill>
                <a:latin typeface="Arial" panose="020B0604020202020204" pitchFamily="34" charset="0"/>
                <a:ea typeface="Arial" panose="020B0604020202020204" pitchFamily="34" charset="0"/>
              </a:rPr>
              <a:t> sentiment in movie reviews with the use of </a:t>
            </a:r>
            <a:r>
              <a:rPr lang="en-IN" sz="1600" b="1" dirty="0">
                <a:solidFill>
                  <a:schemeClr val="tx1">
                    <a:lumMod val="75000"/>
                    <a:lumOff val="25000"/>
                  </a:schemeClr>
                </a:solidFill>
                <a:latin typeface="Arial" panose="020B0604020202020204" pitchFamily="34" charset="0"/>
                <a:ea typeface="Arial" panose="020B0604020202020204" pitchFamily="34" charset="0"/>
              </a:rPr>
              <a:t>deep learning algorithm BI-LSTM </a:t>
            </a:r>
            <a:r>
              <a:rPr lang="en-IN" sz="1600" dirty="0">
                <a:solidFill>
                  <a:schemeClr val="tx1">
                    <a:lumMod val="75000"/>
                    <a:lumOff val="25000"/>
                  </a:schemeClr>
                </a:solidFill>
                <a:latin typeface="Arial" panose="020B0604020202020204" pitchFamily="34" charset="0"/>
                <a:ea typeface="Arial" panose="020B0604020202020204" pitchFamily="34" charset="0"/>
              </a:rPr>
              <a:t>and </a:t>
            </a:r>
            <a:r>
              <a:rPr lang="en-IN" sz="1600" b="1" dirty="0">
                <a:solidFill>
                  <a:schemeClr val="tx1">
                    <a:lumMod val="75000"/>
                    <a:lumOff val="25000"/>
                  </a:schemeClr>
                </a:solidFill>
                <a:latin typeface="Arial" panose="020B0604020202020204" pitchFamily="34" charset="0"/>
                <a:ea typeface="Arial" panose="020B0604020202020204" pitchFamily="34" charset="0"/>
              </a:rPr>
              <a:t>Word2Vec Embeddings</a:t>
            </a:r>
            <a:r>
              <a:rPr lang="en-IN" sz="1600" dirty="0">
                <a:solidFill>
                  <a:schemeClr val="tx1">
                    <a:lumMod val="75000"/>
                    <a:lumOff val="25000"/>
                  </a:schemeClr>
                </a:solidFill>
                <a:latin typeface="Arial" panose="020B0604020202020204" pitchFamily="34" charset="0"/>
                <a:ea typeface="Arial" panose="020B0604020202020204" pitchFamily="34" charset="0"/>
              </a:rPr>
              <a:t>.</a:t>
            </a:r>
          </a:p>
          <a:p>
            <a:pPr marL="285750" indent="-285750">
              <a:buFont typeface="Arial" panose="020B0604020202020204" pitchFamily="34" charset="0"/>
              <a:buChar char="•"/>
            </a:pPr>
            <a:r>
              <a:rPr lang="en-IN" sz="1600" dirty="0">
                <a:solidFill>
                  <a:schemeClr val="tx1">
                    <a:lumMod val="75000"/>
                    <a:lumOff val="25000"/>
                  </a:schemeClr>
                </a:solidFill>
                <a:latin typeface="Arial" panose="020B0604020202020204" pitchFamily="34" charset="0"/>
                <a:ea typeface="Arial" panose="020B0604020202020204" pitchFamily="34" charset="0"/>
              </a:rPr>
              <a:t>Loading the Dataset which is split into test, train with 25000 records each, we appended both into a single dataset containing 50000 Reviews. </a:t>
            </a:r>
          </a:p>
          <a:p>
            <a:pPr marL="285750" indent="-285750">
              <a:buFont typeface="Arial" panose="020B0604020202020204" pitchFamily="34" charset="0"/>
              <a:buChar char="•"/>
            </a:pPr>
            <a:r>
              <a:rPr lang="en-IN" sz="1600" dirty="0">
                <a:solidFill>
                  <a:schemeClr val="tx1">
                    <a:lumMod val="75000"/>
                    <a:lumOff val="25000"/>
                  </a:schemeClr>
                </a:solidFill>
                <a:latin typeface="Arial" panose="020B0604020202020204" pitchFamily="34" charset="0"/>
                <a:ea typeface="Arial" panose="020B0604020202020204" pitchFamily="34" charset="0"/>
              </a:rPr>
              <a:t>Next done some </a:t>
            </a:r>
            <a:r>
              <a:rPr lang="en-IN" sz="1600" b="1" dirty="0">
                <a:solidFill>
                  <a:schemeClr val="tx1">
                    <a:lumMod val="75000"/>
                    <a:lumOff val="25000"/>
                  </a:schemeClr>
                </a:solidFill>
                <a:latin typeface="Arial" panose="020B0604020202020204" pitchFamily="34" charset="0"/>
                <a:ea typeface="Arial" panose="020B0604020202020204" pitchFamily="34" charset="0"/>
              </a:rPr>
              <a:t>data cleaning </a:t>
            </a:r>
            <a:r>
              <a:rPr lang="en-IN" sz="1600" dirty="0">
                <a:solidFill>
                  <a:schemeClr val="tx1">
                    <a:lumMod val="75000"/>
                    <a:lumOff val="25000"/>
                  </a:schemeClr>
                </a:solidFill>
                <a:latin typeface="Arial" panose="020B0604020202020204" pitchFamily="34" charset="0"/>
                <a:ea typeface="Arial" panose="020B0604020202020204" pitchFamily="34" charset="0"/>
              </a:rPr>
              <a:t>like dropping null values and dropping duplicates.</a:t>
            </a:r>
          </a:p>
          <a:p>
            <a:pPr marL="285750" indent="-285750">
              <a:buFont typeface="Arial" panose="020B0604020202020204" pitchFamily="34" charset="0"/>
              <a:buChar char="•"/>
            </a:pPr>
            <a:r>
              <a:rPr lang="en-IN" sz="1600" dirty="0">
                <a:solidFill>
                  <a:schemeClr val="tx1">
                    <a:lumMod val="75000"/>
                    <a:lumOff val="25000"/>
                  </a:schemeClr>
                </a:solidFill>
                <a:latin typeface="Arial" panose="020B0604020202020204" pitchFamily="34" charset="0"/>
                <a:ea typeface="Arial" panose="020B0604020202020204" pitchFamily="34" charset="0"/>
              </a:rPr>
              <a:t>Next done </a:t>
            </a:r>
            <a:r>
              <a:rPr lang="en-IN" sz="1600" b="1" dirty="0">
                <a:solidFill>
                  <a:schemeClr val="tx1">
                    <a:lumMod val="75000"/>
                    <a:lumOff val="25000"/>
                  </a:schemeClr>
                </a:solidFill>
                <a:latin typeface="Arial" panose="020B0604020202020204" pitchFamily="34" charset="0"/>
                <a:ea typeface="Arial" panose="020B0604020202020204" pitchFamily="34" charset="0"/>
              </a:rPr>
              <a:t>preprocessing</a:t>
            </a:r>
            <a:r>
              <a:rPr lang="en-IN" sz="1600" dirty="0">
                <a:solidFill>
                  <a:schemeClr val="tx1">
                    <a:lumMod val="75000"/>
                    <a:lumOff val="25000"/>
                  </a:schemeClr>
                </a:solidFill>
                <a:latin typeface="Arial" panose="020B0604020202020204" pitchFamily="34" charset="0"/>
                <a:ea typeface="Arial" panose="020B0604020202020204" pitchFamily="34" charset="0"/>
              </a:rPr>
              <a:t> on movie reviews by removing contractions words like should’ve and expanding as should have. Then used </a:t>
            </a:r>
            <a:r>
              <a:rPr lang="en-IN" sz="1600" dirty="0" err="1">
                <a:solidFill>
                  <a:schemeClr val="tx1">
                    <a:lumMod val="75000"/>
                    <a:lumOff val="25000"/>
                  </a:schemeClr>
                </a:solidFill>
                <a:latin typeface="Arial" panose="020B0604020202020204" pitchFamily="34" charset="0"/>
                <a:ea typeface="Arial" panose="020B0604020202020204" pitchFamily="34" charset="0"/>
              </a:rPr>
              <a:t>RegEx</a:t>
            </a:r>
            <a:r>
              <a:rPr lang="en-IN" sz="1600" dirty="0">
                <a:solidFill>
                  <a:schemeClr val="tx1">
                    <a:lumMod val="75000"/>
                    <a:lumOff val="25000"/>
                  </a:schemeClr>
                </a:solidFill>
                <a:latin typeface="Arial" panose="020B0604020202020204" pitchFamily="34" charset="0"/>
                <a:ea typeface="Arial" panose="020B0604020202020204" pitchFamily="34" charset="0"/>
              </a:rPr>
              <a:t> for string manipulations like </a:t>
            </a:r>
            <a:r>
              <a:rPr lang="en-IN" sz="1600" b="1" dirty="0">
                <a:solidFill>
                  <a:schemeClr val="tx1">
                    <a:lumMod val="75000"/>
                    <a:lumOff val="25000"/>
                  </a:schemeClr>
                </a:solidFill>
                <a:latin typeface="Arial" panose="020B0604020202020204" pitchFamily="34" charset="0"/>
                <a:ea typeface="Arial" panose="020B0604020202020204" pitchFamily="34" charset="0"/>
              </a:rPr>
              <a:t>removing, special characters, digits, html tags </a:t>
            </a:r>
            <a:r>
              <a:rPr lang="en-IN" sz="1600" dirty="0">
                <a:solidFill>
                  <a:schemeClr val="tx1">
                    <a:lumMod val="75000"/>
                    <a:lumOff val="25000"/>
                  </a:schemeClr>
                </a:solidFill>
                <a:latin typeface="Arial" panose="020B0604020202020204" pitchFamily="34" charset="0"/>
                <a:ea typeface="Arial" panose="020B0604020202020204" pitchFamily="34" charset="0"/>
              </a:rPr>
              <a:t>&amp; parser, and  then </a:t>
            </a:r>
            <a:r>
              <a:rPr lang="en-IN" sz="1600" b="1" dirty="0">
                <a:solidFill>
                  <a:schemeClr val="tx1">
                    <a:lumMod val="75000"/>
                    <a:lumOff val="25000"/>
                  </a:schemeClr>
                </a:solidFill>
                <a:latin typeface="Arial" panose="020B0604020202020204" pitchFamily="34" charset="0"/>
                <a:ea typeface="Arial" panose="020B0604020202020204" pitchFamily="34" charset="0"/>
              </a:rPr>
              <a:t>lowercasing and removing </a:t>
            </a:r>
            <a:r>
              <a:rPr lang="en-IN" sz="1600" b="1" dirty="0" err="1">
                <a:solidFill>
                  <a:schemeClr val="tx1">
                    <a:lumMod val="75000"/>
                    <a:lumOff val="25000"/>
                  </a:schemeClr>
                </a:solidFill>
                <a:latin typeface="Arial" panose="020B0604020202020204" pitchFamily="34" charset="0"/>
                <a:ea typeface="Arial" panose="020B0604020202020204" pitchFamily="34" charset="0"/>
              </a:rPr>
              <a:t>stopwords</a:t>
            </a:r>
            <a:r>
              <a:rPr lang="en-IN" sz="1600" b="1" dirty="0">
                <a:solidFill>
                  <a:schemeClr val="tx1">
                    <a:lumMod val="75000"/>
                    <a:lumOff val="25000"/>
                  </a:schemeClr>
                </a:solidFill>
                <a:latin typeface="Arial" panose="020B0604020202020204" pitchFamily="34" charset="0"/>
                <a:ea typeface="Arial" panose="020B0604020202020204" pitchFamily="34" charset="0"/>
              </a:rPr>
              <a:t>.</a:t>
            </a:r>
          </a:p>
          <a:p>
            <a:pPr marL="285750" indent="-285750">
              <a:buFont typeface="Arial" panose="020B0604020202020204" pitchFamily="34" charset="0"/>
              <a:buChar char="•"/>
            </a:pPr>
            <a:r>
              <a:rPr lang="en-IN" sz="1600" dirty="0">
                <a:solidFill>
                  <a:schemeClr val="tx1">
                    <a:lumMod val="85000"/>
                    <a:lumOff val="15000"/>
                  </a:schemeClr>
                </a:solidFill>
                <a:latin typeface="Arial" panose="020B0604020202020204" pitchFamily="34" charset="0"/>
                <a:ea typeface="Arial" panose="020B0604020202020204" pitchFamily="34" charset="0"/>
              </a:rPr>
              <a:t>Splitting the dataset into </a:t>
            </a:r>
            <a:r>
              <a:rPr lang="en-IN" sz="1600" b="1" dirty="0">
                <a:solidFill>
                  <a:schemeClr val="tx1">
                    <a:lumMod val="85000"/>
                    <a:lumOff val="15000"/>
                  </a:schemeClr>
                </a:solidFill>
                <a:latin typeface="Arial" panose="020B0604020202020204" pitchFamily="34" charset="0"/>
                <a:ea typeface="Arial" panose="020B0604020202020204" pitchFamily="34" charset="0"/>
              </a:rPr>
              <a:t>train</a:t>
            </a:r>
            <a:r>
              <a:rPr lang="en-IN" sz="1600" dirty="0">
                <a:solidFill>
                  <a:schemeClr val="tx1">
                    <a:lumMod val="85000"/>
                    <a:lumOff val="15000"/>
                  </a:schemeClr>
                </a:solidFill>
                <a:latin typeface="Arial" panose="020B0604020202020204" pitchFamily="34" charset="0"/>
                <a:ea typeface="Arial" panose="020B0604020202020204" pitchFamily="34" charset="0"/>
              </a:rPr>
              <a:t> and </a:t>
            </a:r>
            <a:r>
              <a:rPr lang="en-IN" sz="1600" b="1" dirty="0">
                <a:solidFill>
                  <a:schemeClr val="tx1">
                    <a:lumMod val="85000"/>
                    <a:lumOff val="15000"/>
                  </a:schemeClr>
                </a:solidFill>
                <a:latin typeface="Arial" panose="020B0604020202020204" pitchFamily="34" charset="0"/>
                <a:ea typeface="Arial" panose="020B0604020202020204" pitchFamily="34" charset="0"/>
              </a:rPr>
              <a:t>test</a:t>
            </a:r>
            <a:r>
              <a:rPr lang="en-IN" sz="1600" dirty="0">
                <a:solidFill>
                  <a:schemeClr val="tx1">
                    <a:lumMod val="85000"/>
                    <a:lumOff val="15000"/>
                  </a:schemeClr>
                </a:solidFill>
                <a:latin typeface="Arial" panose="020B0604020202020204" pitchFamily="34" charset="0"/>
                <a:ea typeface="Arial" panose="020B0604020202020204" pitchFamily="34" charset="0"/>
              </a:rPr>
              <a:t> and building the vocabulary of words, Then using </a:t>
            </a:r>
            <a:r>
              <a:rPr lang="en-IN" sz="1600" b="1" dirty="0">
                <a:solidFill>
                  <a:schemeClr val="tx1">
                    <a:lumMod val="85000"/>
                    <a:lumOff val="15000"/>
                  </a:schemeClr>
                </a:solidFill>
                <a:latin typeface="Arial" panose="020B0604020202020204" pitchFamily="34" charset="0"/>
                <a:ea typeface="Arial" panose="020B0604020202020204" pitchFamily="34" charset="0"/>
              </a:rPr>
              <a:t>tokenizer</a:t>
            </a:r>
            <a:r>
              <a:rPr lang="en-IN" sz="1600" dirty="0">
                <a:solidFill>
                  <a:schemeClr val="tx1">
                    <a:lumMod val="85000"/>
                    <a:lumOff val="15000"/>
                  </a:schemeClr>
                </a:solidFill>
                <a:latin typeface="Arial" panose="020B0604020202020204" pitchFamily="34" charset="0"/>
                <a:ea typeface="Arial" panose="020B0604020202020204" pitchFamily="34" charset="0"/>
              </a:rPr>
              <a:t> class to map reviews into </a:t>
            </a:r>
            <a:r>
              <a:rPr lang="en-IN" sz="1600" b="1" dirty="0">
                <a:solidFill>
                  <a:schemeClr val="tx1">
                    <a:lumMod val="85000"/>
                    <a:lumOff val="15000"/>
                  </a:schemeClr>
                </a:solidFill>
                <a:latin typeface="Arial" panose="020B0604020202020204" pitchFamily="34" charset="0"/>
                <a:ea typeface="Arial" panose="020B0604020202020204" pitchFamily="34" charset="0"/>
              </a:rPr>
              <a:t>sequence of integer </a:t>
            </a:r>
            <a:r>
              <a:rPr lang="en-IN" sz="1600" dirty="0">
                <a:solidFill>
                  <a:schemeClr val="tx1">
                    <a:lumMod val="85000"/>
                    <a:lumOff val="15000"/>
                  </a:schemeClr>
                </a:solidFill>
                <a:latin typeface="Arial" panose="020B0604020202020204" pitchFamily="34" charset="0"/>
                <a:ea typeface="Arial" panose="020B0604020202020204" pitchFamily="34" charset="0"/>
              </a:rPr>
              <a:t>mappings and setting </a:t>
            </a:r>
            <a:r>
              <a:rPr lang="en-IN" sz="1600" b="1" dirty="0">
                <a:solidFill>
                  <a:schemeClr val="tx1">
                    <a:lumMod val="85000"/>
                    <a:lumOff val="15000"/>
                  </a:schemeClr>
                </a:solidFill>
                <a:latin typeface="Arial" panose="020B0604020202020204" pitchFamily="34" charset="0"/>
                <a:ea typeface="Arial" panose="020B0604020202020204" pitchFamily="34" charset="0"/>
              </a:rPr>
              <a:t>max review length</a:t>
            </a:r>
            <a:r>
              <a:rPr lang="en-IN" sz="1600" dirty="0">
                <a:solidFill>
                  <a:schemeClr val="tx1">
                    <a:lumMod val="85000"/>
                    <a:lumOff val="15000"/>
                  </a:schemeClr>
                </a:solidFill>
                <a:latin typeface="Arial" panose="020B0604020202020204" pitchFamily="34" charset="0"/>
                <a:ea typeface="Arial" panose="020B0604020202020204" pitchFamily="34" charset="0"/>
              </a:rPr>
              <a:t> then </a:t>
            </a:r>
            <a:r>
              <a:rPr lang="en-IN" sz="1600" b="1" dirty="0">
                <a:solidFill>
                  <a:schemeClr val="tx1">
                    <a:lumMod val="85000"/>
                    <a:lumOff val="15000"/>
                  </a:schemeClr>
                </a:solidFill>
                <a:latin typeface="Arial" panose="020B0604020202020204" pitchFamily="34" charset="0"/>
                <a:ea typeface="Arial" panose="020B0604020202020204" pitchFamily="34" charset="0"/>
              </a:rPr>
              <a:t>pad</a:t>
            </a:r>
            <a:r>
              <a:rPr lang="en-IN" sz="1600" dirty="0">
                <a:solidFill>
                  <a:schemeClr val="tx1">
                    <a:lumMod val="85000"/>
                    <a:lumOff val="15000"/>
                  </a:schemeClr>
                </a:solidFill>
                <a:latin typeface="Arial" panose="020B0604020202020204" pitchFamily="34" charset="0"/>
                <a:ea typeface="Arial" panose="020B0604020202020204" pitchFamily="34" charset="0"/>
              </a:rPr>
              <a:t> for small reviews and </a:t>
            </a:r>
            <a:r>
              <a:rPr lang="en-IN" sz="1600" b="1" dirty="0">
                <a:solidFill>
                  <a:schemeClr val="tx1">
                    <a:lumMod val="85000"/>
                    <a:lumOff val="15000"/>
                  </a:schemeClr>
                </a:solidFill>
                <a:latin typeface="Arial" panose="020B0604020202020204" pitchFamily="34" charset="0"/>
                <a:ea typeface="Arial" panose="020B0604020202020204" pitchFamily="34" charset="0"/>
              </a:rPr>
              <a:t>truncate</a:t>
            </a:r>
            <a:r>
              <a:rPr lang="en-IN" sz="1600" dirty="0">
                <a:solidFill>
                  <a:schemeClr val="tx1">
                    <a:lumMod val="85000"/>
                    <a:lumOff val="15000"/>
                  </a:schemeClr>
                </a:solidFill>
                <a:latin typeface="Arial" panose="020B0604020202020204" pitchFamily="34" charset="0"/>
                <a:ea typeface="Arial" panose="020B0604020202020204" pitchFamily="34" charset="0"/>
              </a:rPr>
              <a:t> for larger reviews.</a:t>
            </a:r>
          </a:p>
          <a:p>
            <a:pPr marL="285750" indent="-285750">
              <a:buFont typeface="Arial" panose="020B0604020202020204" pitchFamily="34" charset="0"/>
              <a:buChar char="•"/>
            </a:pPr>
            <a:r>
              <a:rPr lang="en-IN" sz="1600" dirty="0">
                <a:solidFill>
                  <a:schemeClr val="tx1">
                    <a:lumMod val="85000"/>
                    <a:lumOff val="15000"/>
                  </a:schemeClr>
                </a:solidFill>
                <a:latin typeface="Arial" panose="020B0604020202020204" pitchFamily="34" charset="0"/>
                <a:ea typeface="Arial" panose="020B0604020202020204" pitchFamily="34" charset="0"/>
              </a:rPr>
              <a:t>Next getting the </a:t>
            </a:r>
            <a:r>
              <a:rPr lang="en-IN" sz="1600" b="1" dirty="0">
                <a:solidFill>
                  <a:schemeClr val="tx1">
                    <a:lumMod val="85000"/>
                    <a:lumOff val="15000"/>
                  </a:schemeClr>
                </a:solidFill>
                <a:latin typeface="Arial" panose="020B0604020202020204" pitchFamily="34" charset="0"/>
                <a:ea typeface="Arial" panose="020B0604020202020204" pitchFamily="34" charset="0"/>
              </a:rPr>
              <a:t>Word2Vec mappings </a:t>
            </a:r>
            <a:r>
              <a:rPr lang="en-IN" sz="1600" dirty="0">
                <a:solidFill>
                  <a:schemeClr val="tx1">
                    <a:lumMod val="85000"/>
                    <a:lumOff val="15000"/>
                  </a:schemeClr>
                </a:solidFill>
                <a:latin typeface="Arial" panose="020B0604020202020204" pitchFamily="34" charset="0"/>
                <a:ea typeface="Arial" panose="020B0604020202020204" pitchFamily="34" charset="0"/>
              </a:rPr>
              <a:t>from </a:t>
            </a:r>
            <a:r>
              <a:rPr lang="en-IN" sz="1600" b="1" dirty="0">
                <a:solidFill>
                  <a:schemeClr val="tx1">
                    <a:lumMod val="85000"/>
                    <a:lumOff val="15000"/>
                  </a:schemeClr>
                </a:solidFill>
                <a:latin typeface="Arial" panose="020B0604020202020204" pitchFamily="34" charset="0"/>
                <a:ea typeface="Arial" panose="020B0604020202020204" pitchFamily="34" charset="0"/>
              </a:rPr>
              <a:t>genism</a:t>
            </a:r>
            <a:r>
              <a:rPr lang="en-IN" sz="1600" dirty="0">
                <a:solidFill>
                  <a:schemeClr val="tx1">
                    <a:lumMod val="85000"/>
                    <a:lumOff val="15000"/>
                  </a:schemeClr>
                </a:solidFill>
                <a:latin typeface="Arial" panose="020B0604020202020204" pitchFamily="34" charset="0"/>
                <a:ea typeface="Arial" panose="020B0604020202020204" pitchFamily="34" charset="0"/>
              </a:rPr>
              <a:t> library, then with the words in our vocabulary that </a:t>
            </a:r>
            <a:r>
              <a:rPr lang="en-IN" sz="1600" b="1" dirty="0">
                <a:solidFill>
                  <a:schemeClr val="tx1">
                    <a:lumMod val="85000"/>
                    <a:lumOff val="15000"/>
                  </a:schemeClr>
                </a:solidFill>
                <a:latin typeface="Arial" panose="020B0604020202020204" pitchFamily="34" charset="0"/>
                <a:ea typeface="Arial" panose="020B0604020202020204" pitchFamily="34" charset="0"/>
              </a:rPr>
              <a:t>match</a:t>
            </a:r>
            <a:r>
              <a:rPr lang="en-IN" sz="1600" dirty="0">
                <a:solidFill>
                  <a:schemeClr val="tx1">
                    <a:lumMod val="85000"/>
                    <a:lumOff val="15000"/>
                  </a:schemeClr>
                </a:solidFill>
                <a:latin typeface="Arial" panose="020B0604020202020204" pitchFamily="34" charset="0"/>
                <a:ea typeface="Arial" panose="020B0604020202020204" pitchFamily="34" charset="0"/>
              </a:rPr>
              <a:t> with words in word2vec, </a:t>
            </a:r>
            <a:r>
              <a:rPr lang="en-IN" sz="1600" b="1" dirty="0">
                <a:solidFill>
                  <a:schemeClr val="tx1">
                    <a:lumMod val="85000"/>
                    <a:lumOff val="15000"/>
                  </a:schemeClr>
                </a:solidFill>
                <a:latin typeface="Arial" panose="020B0604020202020204" pitchFamily="34" charset="0"/>
                <a:ea typeface="Arial" panose="020B0604020202020204" pitchFamily="34" charset="0"/>
              </a:rPr>
              <a:t>placed Vector embedding </a:t>
            </a:r>
            <a:r>
              <a:rPr lang="en-IN" sz="1600" dirty="0">
                <a:solidFill>
                  <a:schemeClr val="tx1">
                    <a:lumMod val="85000"/>
                    <a:lumOff val="15000"/>
                  </a:schemeClr>
                </a:solidFill>
                <a:latin typeface="Arial" panose="020B0604020202020204" pitchFamily="34" charset="0"/>
                <a:ea typeface="Arial" panose="020B0604020202020204" pitchFamily="34" charset="0"/>
              </a:rPr>
              <a:t>in the index of the matched word of our vocabulary else placed 0. Total matched words are </a:t>
            </a:r>
            <a:r>
              <a:rPr lang="en-IN" sz="1600" b="1" dirty="0">
                <a:solidFill>
                  <a:schemeClr val="tx1">
                    <a:lumMod val="85000"/>
                    <a:lumOff val="15000"/>
                  </a:schemeClr>
                </a:solidFill>
                <a:latin typeface="Arial" panose="020B0604020202020204" pitchFamily="34" charset="0"/>
                <a:ea typeface="Arial" panose="020B0604020202020204" pitchFamily="34" charset="0"/>
              </a:rPr>
              <a:t>55414</a:t>
            </a:r>
            <a:r>
              <a:rPr lang="en-IN" sz="1600" dirty="0">
                <a:solidFill>
                  <a:schemeClr val="tx1">
                    <a:lumMod val="85000"/>
                    <a:lumOff val="15000"/>
                  </a:schemeClr>
                </a:solidFill>
                <a:latin typeface="Arial" panose="020B0604020202020204" pitchFamily="34" charset="0"/>
                <a:ea typeface="Arial" panose="020B0604020202020204" pitchFamily="34" charset="0"/>
              </a:rPr>
              <a:t>.</a:t>
            </a:r>
          </a:p>
          <a:p>
            <a:pPr marL="285750" indent="-285750">
              <a:buFont typeface="Arial" panose="020B0604020202020204" pitchFamily="34" charset="0"/>
              <a:buChar char="•"/>
            </a:pPr>
            <a:r>
              <a:rPr lang="en-IN" sz="1600" dirty="0">
                <a:solidFill>
                  <a:schemeClr val="tx1">
                    <a:lumMod val="85000"/>
                    <a:lumOff val="15000"/>
                  </a:schemeClr>
                </a:solidFill>
                <a:latin typeface="Arial" panose="020B0604020202020204" pitchFamily="34" charset="0"/>
                <a:ea typeface="Arial" panose="020B0604020202020204" pitchFamily="34" charset="0"/>
              </a:rPr>
              <a:t>This </a:t>
            </a:r>
            <a:r>
              <a:rPr lang="en-IN" sz="1600" b="1" dirty="0">
                <a:solidFill>
                  <a:schemeClr val="tx1">
                    <a:lumMod val="85000"/>
                    <a:lumOff val="15000"/>
                  </a:schemeClr>
                </a:solidFill>
                <a:latin typeface="Arial" panose="020B0604020202020204" pitchFamily="34" charset="0"/>
                <a:ea typeface="Arial" panose="020B0604020202020204" pitchFamily="34" charset="0"/>
              </a:rPr>
              <a:t>2dnumpy array of embeddings </a:t>
            </a:r>
            <a:r>
              <a:rPr lang="en-IN" sz="1600" dirty="0">
                <a:solidFill>
                  <a:schemeClr val="tx1">
                    <a:lumMod val="85000"/>
                    <a:lumOff val="15000"/>
                  </a:schemeClr>
                </a:solidFill>
                <a:latin typeface="Arial" panose="020B0604020202020204" pitchFamily="34" charset="0"/>
                <a:ea typeface="Arial" panose="020B0604020202020204" pitchFamily="34" charset="0"/>
              </a:rPr>
              <a:t>set as a base for weights in the </a:t>
            </a:r>
            <a:r>
              <a:rPr lang="en-IN" sz="1600" b="1" dirty="0">
                <a:solidFill>
                  <a:schemeClr val="tx1">
                    <a:lumMod val="85000"/>
                    <a:lumOff val="15000"/>
                  </a:schemeClr>
                </a:solidFill>
                <a:latin typeface="Arial" panose="020B0604020202020204" pitchFamily="34" charset="0"/>
                <a:ea typeface="Arial" panose="020B0604020202020204" pitchFamily="34" charset="0"/>
              </a:rPr>
              <a:t>embedding layer</a:t>
            </a:r>
            <a:r>
              <a:rPr lang="en-IN" sz="1600" dirty="0">
                <a:solidFill>
                  <a:schemeClr val="tx1">
                    <a:lumMod val="85000"/>
                    <a:lumOff val="15000"/>
                  </a:schemeClr>
                </a:solidFill>
                <a:latin typeface="Arial" panose="020B0604020202020204" pitchFamily="34" charset="0"/>
                <a:ea typeface="Arial" panose="020B0604020202020204" pitchFamily="34" charset="0"/>
              </a:rPr>
              <a:t>.</a:t>
            </a:r>
          </a:p>
          <a:p>
            <a:pPr marL="285750" indent="-285750">
              <a:buFont typeface="Arial" panose="020B0604020202020204" pitchFamily="34" charset="0"/>
              <a:buChar char="•"/>
            </a:pPr>
            <a:r>
              <a:rPr lang="en-IN" sz="1600" dirty="0">
                <a:solidFill>
                  <a:schemeClr val="tx1">
                    <a:lumMod val="95000"/>
                    <a:lumOff val="5000"/>
                  </a:schemeClr>
                </a:solidFill>
                <a:latin typeface="Arial" panose="020B0604020202020204" pitchFamily="34" charset="0"/>
                <a:ea typeface="Arial" panose="020B0604020202020204" pitchFamily="34" charset="0"/>
              </a:rPr>
              <a:t>In the same way we have tried for Glove embeddings, So different combinations include </a:t>
            </a:r>
            <a:r>
              <a:rPr lang="en-IN" sz="1600" b="1" dirty="0">
                <a:solidFill>
                  <a:schemeClr val="tx1">
                    <a:lumMod val="95000"/>
                    <a:lumOff val="5000"/>
                  </a:schemeClr>
                </a:solidFill>
                <a:latin typeface="Arial" panose="020B0604020202020204" pitchFamily="34" charset="0"/>
                <a:ea typeface="Arial" panose="020B0604020202020204" pitchFamily="34" charset="0"/>
              </a:rPr>
              <a:t>Word2vec- LSTM, Word2vec- BI-LSTM, Word2vec- CNN-LSTM, </a:t>
            </a:r>
            <a:r>
              <a:rPr lang="en-IN" sz="1600" b="1" dirty="0" err="1">
                <a:solidFill>
                  <a:schemeClr val="tx1">
                    <a:lumMod val="95000"/>
                    <a:lumOff val="5000"/>
                  </a:schemeClr>
                </a:solidFill>
                <a:latin typeface="Arial" panose="020B0604020202020204" pitchFamily="34" charset="0"/>
                <a:ea typeface="Arial" panose="020B0604020202020204" pitchFamily="34" charset="0"/>
              </a:rPr>
              <a:t>GloVe</a:t>
            </a:r>
            <a:r>
              <a:rPr lang="en-IN" sz="1600" b="1" dirty="0">
                <a:solidFill>
                  <a:schemeClr val="tx1">
                    <a:lumMod val="95000"/>
                    <a:lumOff val="5000"/>
                  </a:schemeClr>
                </a:solidFill>
                <a:latin typeface="Arial" panose="020B0604020202020204" pitchFamily="34" charset="0"/>
                <a:ea typeface="Arial" panose="020B0604020202020204" pitchFamily="34" charset="0"/>
              </a:rPr>
              <a:t> LSTM, </a:t>
            </a:r>
            <a:r>
              <a:rPr lang="en-IN" sz="1600" b="1" dirty="0" err="1">
                <a:solidFill>
                  <a:schemeClr val="tx1">
                    <a:lumMod val="95000"/>
                    <a:lumOff val="5000"/>
                  </a:schemeClr>
                </a:solidFill>
                <a:latin typeface="Arial" panose="020B0604020202020204" pitchFamily="34" charset="0"/>
                <a:ea typeface="Arial" panose="020B0604020202020204" pitchFamily="34" charset="0"/>
              </a:rPr>
              <a:t>GloVe</a:t>
            </a:r>
            <a:r>
              <a:rPr lang="en-IN" sz="1600" b="1" dirty="0">
                <a:solidFill>
                  <a:schemeClr val="tx1">
                    <a:lumMod val="95000"/>
                    <a:lumOff val="5000"/>
                  </a:schemeClr>
                </a:solidFill>
                <a:latin typeface="Arial" panose="020B0604020202020204" pitchFamily="34" charset="0"/>
                <a:ea typeface="Arial" panose="020B0604020202020204" pitchFamily="34" charset="0"/>
              </a:rPr>
              <a:t> BI-LSTM, </a:t>
            </a:r>
            <a:r>
              <a:rPr lang="en-IN" sz="1600" b="1" dirty="0" err="1">
                <a:solidFill>
                  <a:schemeClr val="tx1">
                    <a:lumMod val="95000"/>
                    <a:lumOff val="5000"/>
                  </a:schemeClr>
                </a:solidFill>
                <a:latin typeface="Arial" panose="020B0604020202020204" pitchFamily="34" charset="0"/>
                <a:ea typeface="Arial" panose="020B0604020202020204" pitchFamily="34" charset="0"/>
              </a:rPr>
              <a:t>GloVe</a:t>
            </a:r>
            <a:r>
              <a:rPr lang="en-IN" sz="1600" b="1" dirty="0">
                <a:solidFill>
                  <a:schemeClr val="tx1">
                    <a:lumMod val="95000"/>
                    <a:lumOff val="5000"/>
                  </a:schemeClr>
                </a:solidFill>
                <a:latin typeface="Arial" panose="020B0604020202020204" pitchFamily="34" charset="0"/>
                <a:ea typeface="Arial" panose="020B0604020202020204" pitchFamily="34" charset="0"/>
              </a:rPr>
              <a:t> CNN-LSTM.</a:t>
            </a:r>
          </a:p>
          <a:p>
            <a:pPr marL="285750" indent="-285750">
              <a:buFont typeface="Arial" panose="020B0604020202020204" pitchFamily="34" charset="0"/>
              <a:buChar char="•"/>
            </a:pPr>
            <a:r>
              <a:rPr lang="en-IN" sz="1600" dirty="0">
                <a:solidFill>
                  <a:schemeClr val="tx1">
                    <a:lumMod val="95000"/>
                    <a:lumOff val="5000"/>
                  </a:schemeClr>
                </a:solidFill>
                <a:latin typeface="Arial" panose="020B0604020202020204" pitchFamily="34" charset="0"/>
                <a:ea typeface="Arial" panose="020B0604020202020204" pitchFamily="34" charset="0"/>
              </a:rPr>
              <a:t>Upon trying all these combinations we got better accuracy with Word2Vec Embeddings and BI-LSTM model, So we have </a:t>
            </a:r>
            <a:r>
              <a:rPr lang="en-IN" sz="1600" b="1" dirty="0">
                <a:solidFill>
                  <a:schemeClr val="tx1">
                    <a:lumMod val="95000"/>
                    <a:lumOff val="5000"/>
                  </a:schemeClr>
                </a:solidFill>
                <a:latin typeface="Arial" panose="020B0604020202020204" pitchFamily="34" charset="0"/>
                <a:ea typeface="Arial" panose="020B0604020202020204" pitchFamily="34" charset="0"/>
              </a:rPr>
              <a:t>proceeded with Word2Vec- </a:t>
            </a:r>
            <a:r>
              <a:rPr lang="en-IN" sz="1600" b="1" dirty="0" err="1">
                <a:solidFill>
                  <a:schemeClr val="tx1">
                    <a:lumMod val="95000"/>
                    <a:lumOff val="5000"/>
                  </a:schemeClr>
                </a:solidFill>
                <a:latin typeface="Arial" panose="020B0604020202020204" pitchFamily="34" charset="0"/>
                <a:ea typeface="Arial" panose="020B0604020202020204" pitchFamily="34" charset="0"/>
              </a:rPr>
              <a:t>BiLSTM</a:t>
            </a:r>
            <a:r>
              <a:rPr lang="en-IN" sz="1600" b="1" dirty="0">
                <a:solidFill>
                  <a:schemeClr val="tx1">
                    <a:lumMod val="95000"/>
                    <a:lumOff val="5000"/>
                  </a:schemeClr>
                </a:solidFill>
                <a:latin typeface="Arial" panose="020B0604020202020204" pitchFamily="34" charset="0"/>
                <a:ea typeface="Arial" panose="020B0604020202020204" pitchFamily="34" charset="0"/>
              </a:rPr>
              <a:t> model.</a:t>
            </a:r>
          </a:p>
          <a:p>
            <a:pPr marL="285750" indent="-285750">
              <a:buFont typeface="Arial" panose="020B0604020202020204" pitchFamily="34" charset="0"/>
              <a:buChar char="•"/>
            </a:pPr>
            <a:r>
              <a:rPr lang="en-IN" sz="1600" dirty="0">
                <a:solidFill>
                  <a:schemeClr val="tx1">
                    <a:lumMod val="95000"/>
                    <a:lumOff val="5000"/>
                  </a:schemeClr>
                </a:solidFill>
                <a:latin typeface="Arial" panose="020B0604020202020204" pitchFamily="34" charset="0"/>
                <a:ea typeface="Arial" panose="020B0604020202020204" pitchFamily="34" charset="0"/>
              </a:rPr>
              <a:t>At First, we have got 89% accuracy, upon doing the tuning multiple times we got our accuracy increased to </a:t>
            </a:r>
            <a:r>
              <a:rPr lang="en-IN" sz="1600" b="1" dirty="0">
                <a:solidFill>
                  <a:schemeClr val="tx1">
                    <a:lumMod val="95000"/>
                    <a:lumOff val="5000"/>
                  </a:schemeClr>
                </a:solidFill>
                <a:latin typeface="Arial" panose="020B0604020202020204" pitchFamily="34" charset="0"/>
                <a:ea typeface="Arial" panose="020B0604020202020204" pitchFamily="34" charset="0"/>
              </a:rPr>
              <a:t>90.32%.</a:t>
            </a:r>
          </a:p>
          <a:p>
            <a:pPr marL="285750" indent="-285750">
              <a:buFont typeface="Arial" panose="020B0604020202020204" pitchFamily="34" charset="0"/>
              <a:buChar char="•"/>
            </a:pPr>
            <a:endParaRPr lang="en-IN" sz="1600" dirty="0">
              <a:latin typeface="Arial" panose="020B0604020202020204" pitchFamily="34" charset="0"/>
              <a:ea typeface="Arial" panose="020B0604020202020204" pitchFamily="34" charset="0"/>
            </a:endParaRPr>
          </a:p>
          <a:p>
            <a:pPr marL="285750" indent="-285750">
              <a:buFont typeface="Arial" panose="020B0604020202020204" pitchFamily="34" charset="0"/>
              <a:buChar char="•"/>
            </a:pPr>
            <a:endParaRPr lang="en-IN" sz="1600" dirty="0">
              <a:latin typeface="Arial" panose="020B0604020202020204" pitchFamily="34" charset="0"/>
              <a:ea typeface="Arial" panose="020B0604020202020204" pitchFamily="34" charset="0"/>
            </a:endParaRPr>
          </a:p>
          <a:p>
            <a:pPr marL="285750" indent="-285750">
              <a:buFont typeface="Arial" panose="020B0604020202020204" pitchFamily="34" charset="0"/>
              <a:buChar char="•"/>
            </a:pPr>
            <a:endParaRPr lang="en-IN" sz="1600" dirty="0">
              <a:latin typeface="Arial" panose="020B0604020202020204" pitchFamily="34" charset="0"/>
              <a:ea typeface="Arial" panose="020B0604020202020204" pitchFamily="34" charset="0"/>
            </a:endParaRPr>
          </a:p>
          <a:p>
            <a:pPr marL="285750" indent="-285750">
              <a:buFont typeface="Arial" panose="020B0604020202020204" pitchFamily="34" charset="0"/>
              <a:buChar char="•"/>
            </a:pPr>
            <a:endParaRPr lang="en-IN" sz="1600" dirty="0">
              <a:latin typeface="Arial" panose="020B0604020202020204" pitchFamily="34" charset="0"/>
              <a:ea typeface="Arial" panose="020B0604020202020204" pitchFamily="34" charset="0"/>
            </a:endParaRPr>
          </a:p>
          <a:p>
            <a:pPr marL="285750" indent="-285750">
              <a:buFont typeface="Arial" panose="020B0604020202020204" pitchFamily="34" charset="0"/>
              <a:buChar char="•"/>
            </a:pPr>
            <a:endParaRPr lang="en-IN" sz="1600" dirty="0">
              <a:latin typeface="Arial" panose="020B0604020202020204" pitchFamily="34" charset="0"/>
              <a:ea typeface="Arial" panose="020B0604020202020204" pitchFamily="34" charset="0"/>
            </a:endParaRPr>
          </a:p>
          <a:p>
            <a:pPr marL="285750" indent="-285750">
              <a:buFont typeface="Arial" panose="020B0604020202020204" pitchFamily="34" charset="0"/>
              <a:buChar char="•"/>
            </a:pPr>
            <a:endParaRPr lang="en-IN" sz="1600" dirty="0">
              <a:latin typeface="Arial" panose="020B0604020202020204" pitchFamily="34" charset="0"/>
              <a:ea typeface="Arial" panose="020B0604020202020204" pitchFamily="34" charset="0"/>
            </a:endParaRPr>
          </a:p>
          <a:p>
            <a:pPr marL="285750" indent="-285750">
              <a:buFont typeface="Arial" panose="020B0604020202020204" pitchFamily="34" charset="0"/>
              <a:buChar char="•"/>
            </a:pPr>
            <a:endParaRPr lang="en-IN" sz="1600" dirty="0">
              <a:effectLst/>
              <a:latin typeface="Arial" panose="020B0604020202020204" pitchFamily="34" charset="0"/>
              <a:ea typeface="Arial" panose="020B0604020202020204" pitchFamily="34" charset="0"/>
            </a:endParaRPr>
          </a:p>
        </p:txBody>
      </p:sp>
    </p:spTree>
    <p:extLst>
      <p:ext uri="{BB962C8B-B14F-4D97-AF65-F5344CB8AC3E}">
        <p14:creationId xmlns:p14="http://schemas.microsoft.com/office/powerpoint/2010/main" val="10798566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2E13E89-E3A1-4A94-FDD6-82C4AE4D9CEF}"/>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82FA4670-C7A9-7946-6CD7-3D0F12126026}"/>
              </a:ext>
            </a:extLst>
          </p:cNvPr>
          <p:cNvSpPr>
            <a:spLocks noGrp="1"/>
          </p:cNvSpPr>
          <p:nvPr>
            <p:ph type="ftr" sz="quarter" idx="11"/>
          </p:nvPr>
        </p:nvSpPr>
        <p:spPr>
          <a:xfrm>
            <a:off x="1745343" y="6356350"/>
            <a:ext cx="5248728" cy="365125"/>
          </a:xfrm>
        </p:spPr>
        <p:txBody>
          <a:bodyPr/>
          <a:lstStyle/>
          <a:p>
            <a:r>
              <a:rPr lang="en-US" sz="900" i="0" u="none" strike="noStrike" dirty="0">
                <a:effectLst/>
                <a:latin typeface="Arial" panose="020B0604020202020204" pitchFamily="34" charset="0"/>
              </a:rPr>
              <a:t>ANALYZING SENTIMENT IN MOVIE REVIEWS THROUGH NLP USING DEEP LEARNING</a:t>
            </a:r>
            <a:endParaRPr lang="en-US" dirty="0"/>
          </a:p>
        </p:txBody>
      </p:sp>
      <p:sp>
        <p:nvSpPr>
          <p:cNvPr id="6" name="Slide Number Placeholder 5">
            <a:extLst>
              <a:ext uri="{FF2B5EF4-FFF2-40B4-BE49-F238E27FC236}">
                <a16:creationId xmlns:a16="http://schemas.microsoft.com/office/drawing/2014/main" id="{4BD47C26-9942-4788-8616-544F93D5CED5}"/>
              </a:ext>
            </a:extLst>
          </p:cNvPr>
          <p:cNvSpPr>
            <a:spLocks noGrp="1"/>
          </p:cNvSpPr>
          <p:nvPr>
            <p:ph type="sldNum" sz="quarter" idx="12"/>
          </p:nvPr>
        </p:nvSpPr>
        <p:spPr/>
        <p:txBody>
          <a:bodyPr/>
          <a:lstStyle/>
          <a:p>
            <a:fld id="{A49DFD55-3C28-40EF-9E31-A92D2E4017FF}" type="slidenum">
              <a:rPr lang="en-US" smtClean="0"/>
              <a:pPr/>
              <a:t>6</a:t>
            </a:fld>
            <a:endParaRPr lang="en-US" dirty="0"/>
          </a:p>
        </p:txBody>
      </p:sp>
      <p:sp>
        <p:nvSpPr>
          <p:cNvPr id="7" name="Title 1">
            <a:extLst>
              <a:ext uri="{FF2B5EF4-FFF2-40B4-BE49-F238E27FC236}">
                <a16:creationId xmlns:a16="http://schemas.microsoft.com/office/drawing/2014/main" id="{B51D3DA7-E6E6-0712-DF49-3CC9AFAE4D5C}"/>
              </a:ext>
            </a:extLst>
          </p:cNvPr>
          <p:cNvSpPr>
            <a:spLocks noGrp="1"/>
          </p:cNvSpPr>
          <p:nvPr>
            <p:ph type="title"/>
          </p:nvPr>
        </p:nvSpPr>
        <p:spPr>
          <a:xfrm>
            <a:off x="2012992" y="566512"/>
            <a:ext cx="4981079" cy="487738"/>
          </a:xfrm>
        </p:spPr>
        <p:txBody>
          <a:bodyPr/>
          <a:lstStyle/>
          <a:p>
            <a:r>
              <a:rPr lang="en-US" dirty="0"/>
              <a:t>MAIN REFERENCE USED</a:t>
            </a:r>
          </a:p>
        </p:txBody>
      </p:sp>
      <p:sp>
        <p:nvSpPr>
          <p:cNvPr id="8" name="TextBox 7">
            <a:extLst>
              <a:ext uri="{FF2B5EF4-FFF2-40B4-BE49-F238E27FC236}">
                <a16:creationId xmlns:a16="http://schemas.microsoft.com/office/drawing/2014/main" id="{49297BB7-428F-FFB3-9682-9E609880B814}"/>
              </a:ext>
            </a:extLst>
          </p:cNvPr>
          <p:cNvSpPr txBox="1"/>
          <p:nvPr/>
        </p:nvSpPr>
        <p:spPr>
          <a:xfrm>
            <a:off x="571499" y="1603150"/>
            <a:ext cx="8806543" cy="830997"/>
          </a:xfrm>
          <a:prstGeom prst="rect">
            <a:avLst/>
          </a:prstGeom>
          <a:noFill/>
        </p:spPr>
        <p:txBody>
          <a:bodyPr wrap="square">
            <a:spAutoFit/>
          </a:bodyPr>
          <a:lstStyle/>
          <a:p>
            <a:pPr algn="just" rtl="0">
              <a:spcBef>
                <a:spcPts val="0"/>
              </a:spcBef>
              <a:spcAft>
                <a:spcPts val="0"/>
              </a:spcAft>
            </a:pPr>
            <a:r>
              <a:rPr lang="en-US" sz="1600" b="0" i="0" u="none" strike="noStrike" dirty="0">
                <a:solidFill>
                  <a:schemeClr val="accent5">
                    <a:lumMod val="75000"/>
                  </a:schemeClr>
                </a:solidFill>
                <a:effectLst/>
                <a:latin typeface="Arial" panose="020B0604020202020204" pitchFamily="34" charset="0"/>
              </a:rPr>
              <a:t>Ali, Nehal &amp; Hamid, Marwa &amp; </a:t>
            </a:r>
            <a:r>
              <a:rPr lang="en-US" sz="1600" b="0" i="0" u="none" strike="noStrike" dirty="0" err="1">
                <a:solidFill>
                  <a:schemeClr val="accent5">
                    <a:lumMod val="75000"/>
                  </a:schemeClr>
                </a:solidFill>
                <a:effectLst/>
                <a:latin typeface="Arial" panose="020B0604020202020204" pitchFamily="34" charset="0"/>
              </a:rPr>
              <a:t>Youssif</a:t>
            </a:r>
            <a:r>
              <a:rPr lang="en-US" sz="1600" b="0" i="0" u="none" strike="noStrike" dirty="0">
                <a:solidFill>
                  <a:schemeClr val="accent5">
                    <a:lumMod val="75000"/>
                  </a:schemeClr>
                </a:solidFill>
                <a:effectLst/>
                <a:latin typeface="Arial" panose="020B0604020202020204" pitchFamily="34" charset="0"/>
              </a:rPr>
              <a:t>, Aliaa. (2019). SENTIMENT ANALYSIS FOR MOVIES REVIEWS DATASET USING DEEP LEARNING MODELS. International Journal of Data Mining &amp; Knowledge Management Process. 09. 19-27. 10.5121/ijdkp.2019.9302. </a:t>
            </a:r>
            <a:endParaRPr lang="en-US" sz="1600" dirty="0">
              <a:solidFill>
                <a:schemeClr val="accent5">
                  <a:lumMod val="75000"/>
                </a:schemeClr>
              </a:solidFill>
            </a:endParaRPr>
          </a:p>
        </p:txBody>
      </p:sp>
      <p:sp>
        <p:nvSpPr>
          <p:cNvPr id="10" name="TextBox 9">
            <a:extLst>
              <a:ext uri="{FF2B5EF4-FFF2-40B4-BE49-F238E27FC236}">
                <a16:creationId xmlns:a16="http://schemas.microsoft.com/office/drawing/2014/main" id="{A42BBE81-8F10-D2D0-434E-E1F6D9CFE3B8}"/>
              </a:ext>
            </a:extLst>
          </p:cNvPr>
          <p:cNvSpPr txBox="1"/>
          <p:nvPr/>
        </p:nvSpPr>
        <p:spPr>
          <a:xfrm>
            <a:off x="468085" y="2778807"/>
            <a:ext cx="8142515" cy="830997"/>
          </a:xfrm>
          <a:prstGeom prst="rect">
            <a:avLst/>
          </a:prstGeom>
          <a:noFill/>
        </p:spPr>
        <p:txBody>
          <a:bodyPr wrap="square">
            <a:spAutoFit/>
          </a:bodyPr>
          <a:lstStyle/>
          <a:p>
            <a:pPr algn="just" rtl="0">
              <a:spcBef>
                <a:spcPts val="0"/>
              </a:spcBef>
              <a:spcAft>
                <a:spcPts val="0"/>
              </a:spcAft>
            </a:pPr>
            <a:r>
              <a:rPr lang="en-US" sz="1600" dirty="0"/>
              <a:t>In this reference paper, the authors majorly focused on implementing Word2Vec embeddings from </a:t>
            </a:r>
            <a:r>
              <a:rPr lang="en-US" sz="1600" dirty="0" err="1"/>
              <a:t>keras</a:t>
            </a:r>
            <a:r>
              <a:rPr lang="en-US" sz="1600" dirty="0"/>
              <a:t>  and the used models like MLP, CNN , CNN-LSTM. They have achieved best accuracy with CNN-LSTM model. </a:t>
            </a:r>
          </a:p>
        </p:txBody>
      </p:sp>
      <p:pic>
        <p:nvPicPr>
          <p:cNvPr id="11" name="Picture 10" descr="A table with text and numbers&#10;&#10;Description automatically generated">
            <a:extLst>
              <a:ext uri="{FF2B5EF4-FFF2-40B4-BE49-F238E27FC236}">
                <a16:creationId xmlns:a16="http://schemas.microsoft.com/office/drawing/2014/main" id="{6BC2823E-6036-6DB7-5D18-65EB8B647A75}"/>
              </a:ext>
            </a:extLst>
          </p:cNvPr>
          <p:cNvPicPr>
            <a:picLocks noChangeAspect="1"/>
          </p:cNvPicPr>
          <p:nvPr/>
        </p:nvPicPr>
        <p:blipFill>
          <a:blip r:embed="rId2"/>
          <a:stretch>
            <a:fillRect/>
          </a:stretch>
        </p:blipFill>
        <p:spPr>
          <a:xfrm>
            <a:off x="2360837" y="3820074"/>
            <a:ext cx="3691620" cy="2352417"/>
          </a:xfrm>
          <a:prstGeom prst="rect">
            <a:avLst/>
          </a:prstGeom>
        </p:spPr>
      </p:pic>
    </p:spTree>
    <p:extLst>
      <p:ext uri="{BB962C8B-B14F-4D97-AF65-F5344CB8AC3E}">
        <p14:creationId xmlns:p14="http://schemas.microsoft.com/office/powerpoint/2010/main" val="39201131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72D2F-23CB-7445-C42A-9AF9EEB65FDF}"/>
              </a:ext>
            </a:extLst>
          </p:cNvPr>
          <p:cNvSpPr>
            <a:spLocks noGrp="1"/>
          </p:cNvSpPr>
          <p:nvPr>
            <p:ph type="title"/>
          </p:nvPr>
        </p:nvSpPr>
        <p:spPr>
          <a:xfrm>
            <a:off x="6236152" y="1049337"/>
            <a:ext cx="4910819" cy="485095"/>
          </a:xfrm>
        </p:spPr>
        <p:txBody>
          <a:bodyPr/>
          <a:lstStyle/>
          <a:p>
            <a:r>
              <a:rPr lang="en-US" dirty="0"/>
              <a:t>DIFFERENCE IN APPROACH</a:t>
            </a:r>
          </a:p>
        </p:txBody>
      </p:sp>
      <p:sp>
        <p:nvSpPr>
          <p:cNvPr id="3" name="Subtitle 2">
            <a:extLst>
              <a:ext uri="{FF2B5EF4-FFF2-40B4-BE49-F238E27FC236}">
                <a16:creationId xmlns:a16="http://schemas.microsoft.com/office/drawing/2014/main" id="{B51C3731-2EB9-7261-1BED-1FC437A51E0F}"/>
              </a:ext>
            </a:extLst>
          </p:cNvPr>
          <p:cNvSpPr>
            <a:spLocks noGrp="1"/>
          </p:cNvSpPr>
          <p:nvPr>
            <p:ph type="subTitle" idx="1"/>
          </p:nvPr>
        </p:nvSpPr>
        <p:spPr>
          <a:xfrm>
            <a:off x="5408839" y="2231628"/>
            <a:ext cx="5738132" cy="3091940"/>
          </a:xfrm>
        </p:spPr>
        <p:txBody>
          <a:bodyPr/>
          <a:lstStyle/>
          <a:p>
            <a:r>
              <a:rPr lang="en-US" dirty="0">
                <a:solidFill>
                  <a:schemeClr val="tx1"/>
                </a:solidFill>
              </a:rPr>
              <a:t>Three main differences are :</a:t>
            </a:r>
          </a:p>
          <a:p>
            <a:pPr marL="342900" indent="-342900">
              <a:buFont typeface="+mj-lt"/>
              <a:buAutoNum type="arabicParenR"/>
            </a:pPr>
            <a:r>
              <a:rPr lang="en-US" dirty="0">
                <a:solidFill>
                  <a:schemeClr val="tx1"/>
                </a:solidFill>
              </a:rPr>
              <a:t>In the reference paper they have used only Word2Vec, we have tried both Word2Vec and Glove Embeddings</a:t>
            </a:r>
          </a:p>
          <a:p>
            <a:pPr marL="342900" indent="-342900">
              <a:buFont typeface="+mj-lt"/>
              <a:buAutoNum type="arabicParenR"/>
            </a:pPr>
            <a:r>
              <a:rPr lang="en-US" dirty="0">
                <a:solidFill>
                  <a:schemeClr val="tx1"/>
                </a:solidFill>
              </a:rPr>
              <a:t>The models they used are CNN,MLP, CNN_LSTM. Whereas we have implemented LSTM, BILSTM , and CNNLSTM.</a:t>
            </a:r>
          </a:p>
          <a:p>
            <a:pPr marL="342900" indent="-342900">
              <a:buFont typeface="+mj-lt"/>
              <a:buAutoNum type="arabicParenR"/>
            </a:pPr>
            <a:r>
              <a:rPr lang="en-US" dirty="0">
                <a:solidFill>
                  <a:schemeClr val="tx1"/>
                </a:solidFill>
              </a:rPr>
              <a:t>References included Word2Vec embeddings provided by </a:t>
            </a:r>
            <a:r>
              <a:rPr lang="en-US" dirty="0" err="1">
                <a:solidFill>
                  <a:schemeClr val="tx1"/>
                </a:solidFill>
              </a:rPr>
              <a:t>Keras</a:t>
            </a:r>
            <a:r>
              <a:rPr lang="en-US" dirty="0">
                <a:solidFill>
                  <a:schemeClr val="tx1"/>
                </a:solidFill>
              </a:rPr>
              <a:t> library, we have used Word2Vec embeddings from </a:t>
            </a:r>
            <a:r>
              <a:rPr lang="en-US" dirty="0" err="1">
                <a:solidFill>
                  <a:schemeClr val="tx1"/>
                </a:solidFill>
              </a:rPr>
              <a:t>Gensim</a:t>
            </a:r>
            <a:r>
              <a:rPr lang="en-US" dirty="0">
                <a:solidFill>
                  <a:schemeClr val="tx1"/>
                </a:solidFill>
              </a:rPr>
              <a:t> library with vector size 300.</a:t>
            </a:r>
          </a:p>
          <a:p>
            <a:pPr marL="342900" indent="-342900">
              <a:buFont typeface="+mj-lt"/>
              <a:buAutoNum type="arabicParenR"/>
            </a:pPr>
            <a:endParaRPr lang="en-US" dirty="0">
              <a:solidFill>
                <a:schemeClr val="tx1"/>
              </a:solidFill>
            </a:endParaRPr>
          </a:p>
          <a:p>
            <a:pPr marL="342900" indent="-342900">
              <a:buFont typeface="+mj-lt"/>
              <a:buAutoNum type="arabicParenR"/>
            </a:pPr>
            <a:endParaRPr lang="en-US" dirty="0">
              <a:solidFill>
                <a:schemeClr val="tx1"/>
              </a:solidFill>
            </a:endParaRPr>
          </a:p>
        </p:txBody>
      </p:sp>
      <p:sp>
        <p:nvSpPr>
          <p:cNvPr id="4" name="Date Placeholder 3">
            <a:extLst>
              <a:ext uri="{FF2B5EF4-FFF2-40B4-BE49-F238E27FC236}">
                <a16:creationId xmlns:a16="http://schemas.microsoft.com/office/drawing/2014/main" id="{EA3074E7-5FB9-30D0-6CE6-96ED23EB8FC1}"/>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567C0543-94DB-63AB-8B86-2E7294D1DF72}"/>
              </a:ext>
            </a:extLst>
          </p:cNvPr>
          <p:cNvSpPr>
            <a:spLocks noGrp="1"/>
          </p:cNvSpPr>
          <p:nvPr>
            <p:ph type="ftr" sz="quarter" idx="11"/>
          </p:nvPr>
        </p:nvSpPr>
        <p:spPr/>
        <p:txBody>
          <a:bodyPr/>
          <a:lstStyle/>
          <a:p>
            <a:r>
              <a:rPr lang="en-US"/>
              <a:t>PRESENTATION TITLE</a:t>
            </a:r>
            <a:endParaRPr lang="en-US" dirty="0"/>
          </a:p>
        </p:txBody>
      </p:sp>
      <p:sp>
        <p:nvSpPr>
          <p:cNvPr id="6" name="Slide Number Placeholder 5">
            <a:extLst>
              <a:ext uri="{FF2B5EF4-FFF2-40B4-BE49-F238E27FC236}">
                <a16:creationId xmlns:a16="http://schemas.microsoft.com/office/drawing/2014/main" id="{985AE497-9503-5CCE-A01A-97F115C8C4FC}"/>
              </a:ext>
            </a:extLst>
          </p:cNvPr>
          <p:cNvSpPr>
            <a:spLocks noGrp="1"/>
          </p:cNvSpPr>
          <p:nvPr>
            <p:ph type="sldNum" sz="quarter" idx="12"/>
          </p:nvPr>
        </p:nvSpPr>
        <p:spPr/>
        <p:txBody>
          <a:bodyPr/>
          <a:lstStyle/>
          <a:p>
            <a:fld id="{A49DFD55-3C28-40EF-9E31-A92D2E4017FF}" type="slidenum">
              <a:rPr lang="en-US" smtClean="0"/>
              <a:pPr/>
              <a:t>7</a:t>
            </a:fld>
            <a:endParaRPr lang="en-US" dirty="0"/>
          </a:p>
        </p:txBody>
      </p:sp>
    </p:spTree>
    <p:extLst>
      <p:ext uri="{BB962C8B-B14F-4D97-AF65-F5344CB8AC3E}">
        <p14:creationId xmlns:p14="http://schemas.microsoft.com/office/powerpoint/2010/main" val="38818171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A5D67C-133D-34E3-9A99-BC2F169E03A1}"/>
              </a:ext>
            </a:extLst>
          </p:cNvPr>
          <p:cNvSpPr>
            <a:spLocks noGrp="1"/>
          </p:cNvSpPr>
          <p:nvPr>
            <p:ph type="ctrTitle"/>
          </p:nvPr>
        </p:nvSpPr>
        <p:spPr>
          <a:xfrm>
            <a:off x="6047965" y="-234043"/>
            <a:ext cx="6049192" cy="1088514"/>
          </a:xfrm>
        </p:spPr>
        <p:txBody>
          <a:bodyPr/>
          <a:lstStyle/>
          <a:p>
            <a:r>
              <a:rPr lang="en-US" dirty="0"/>
              <a:t>DIFFERENCE IN ACCURACY</a:t>
            </a:r>
          </a:p>
        </p:txBody>
      </p:sp>
      <p:sp>
        <p:nvSpPr>
          <p:cNvPr id="3" name="Subtitle 2">
            <a:extLst>
              <a:ext uri="{FF2B5EF4-FFF2-40B4-BE49-F238E27FC236}">
                <a16:creationId xmlns:a16="http://schemas.microsoft.com/office/drawing/2014/main" id="{5D13279E-51FF-F947-A908-DA8582302064}"/>
              </a:ext>
            </a:extLst>
          </p:cNvPr>
          <p:cNvSpPr>
            <a:spLocks noGrp="1"/>
          </p:cNvSpPr>
          <p:nvPr>
            <p:ph type="subTitle" idx="1"/>
          </p:nvPr>
        </p:nvSpPr>
        <p:spPr>
          <a:xfrm>
            <a:off x="7492092" y="1388903"/>
            <a:ext cx="4179570" cy="365125"/>
          </a:xfrm>
        </p:spPr>
        <p:txBody>
          <a:bodyPr/>
          <a:lstStyle/>
          <a:p>
            <a:r>
              <a:rPr lang="en-US" dirty="0"/>
              <a:t>Accuracy in the Reference paper </a:t>
            </a:r>
          </a:p>
        </p:txBody>
      </p:sp>
      <p:pic>
        <p:nvPicPr>
          <p:cNvPr id="4" name="Picture 3" descr="A table with text and numbers&#10;&#10;Description automatically generated">
            <a:extLst>
              <a:ext uri="{FF2B5EF4-FFF2-40B4-BE49-F238E27FC236}">
                <a16:creationId xmlns:a16="http://schemas.microsoft.com/office/drawing/2014/main" id="{54A1B876-546C-1576-FD33-09F27BF15C7E}"/>
              </a:ext>
            </a:extLst>
          </p:cNvPr>
          <p:cNvPicPr>
            <a:picLocks noChangeAspect="1"/>
          </p:cNvPicPr>
          <p:nvPr/>
        </p:nvPicPr>
        <p:blipFill>
          <a:blip r:embed="rId2"/>
          <a:stretch>
            <a:fillRect/>
          </a:stretch>
        </p:blipFill>
        <p:spPr>
          <a:xfrm>
            <a:off x="7602308" y="1820374"/>
            <a:ext cx="2940505" cy="1873782"/>
          </a:xfrm>
          <a:prstGeom prst="rect">
            <a:avLst/>
          </a:prstGeom>
        </p:spPr>
      </p:pic>
      <p:graphicFrame>
        <p:nvGraphicFramePr>
          <p:cNvPr id="5" name="Table 4">
            <a:extLst>
              <a:ext uri="{FF2B5EF4-FFF2-40B4-BE49-F238E27FC236}">
                <a16:creationId xmlns:a16="http://schemas.microsoft.com/office/drawing/2014/main" id="{795D9FA9-F81A-98A8-E1E9-91A830539675}"/>
              </a:ext>
            </a:extLst>
          </p:cNvPr>
          <p:cNvGraphicFramePr>
            <a:graphicFrameLocks noGrp="1"/>
          </p:cNvGraphicFramePr>
          <p:nvPr>
            <p:extLst>
              <p:ext uri="{D42A27DB-BD31-4B8C-83A1-F6EECF244321}">
                <p14:modId xmlns:p14="http://schemas.microsoft.com/office/powerpoint/2010/main" val="3789232469"/>
              </p:ext>
            </p:extLst>
          </p:nvPr>
        </p:nvGraphicFramePr>
        <p:xfrm>
          <a:off x="5809794" y="4706611"/>
          <a:ext cx="2866120" cy="1737360"/>
        </p:xfrm>
        <a:graphic>
          <a:graphicData uri="http://schemas.openxmlformats.org/drawingml/2006/table">
            <a:tbl>
              <a:tblPr firstRow="1" bandRow="1">
                <a:tableStyleId>{85BE263C-DBD7-4A20-BB59-AAB30ACAA65A}</a:tableStyleId>
              </a:tblPr>
              <a:tblGrid>
                <a:gridCol w="1433060">
                  <a:extLst>
                    <a:ext uri="{9D8B030D-6E8A-4147-A177-3AD203B41FA5}">
                      <a16:colId xmlns:a16="http://schemas.microsoft.com/office/drawing/2014/main" val="165707562"/>
                    </a:ext>
                  </a:extLst>
                </a:gridCol>
                <a:gridCol w="1433060">
                  <a:extLst>
                    <a:ext uri="{9D8B030D-6E8A-4147-A177-3AD203B41FA5}">
                      <a16:colId xmlns:a16="http://schemas.microsoft.com/office/drawing/2014/main" val="2696835207"/>
                    </a:ext>
                  </a:extLst>
                </a:gridCol>
              </a:tblGrid>
              <a:tr h="350613">
                <a:tc>
                  <a:txBody>
                    <a:bodyPr/>
                    <a:lstStyle/>
                    <a:p>
                      <a:pPr algn="ctr"/>
                      <a:r>
                        <a:rPr lang="en-US" b="1" dirty="0"/>
                        <a:t>MODEL</a:t>
                      </a:r>
                    </a:p>
                  </a:txBody>
                  <a:tcPr/>
                </a:tc>
                <a:tc>
                  <a:txBody>
                    <a:bodyPr/>
                    <a:lstStyle/>
                    <a:p>
                      <a:pPr algn="ctr"/>
                      <a:r>
                        <a:rPr lang="en-US" b="1" dirty="0"/>
                        <a:t>ACCURACY</a:t>
                      </a:r>
                    </a:p>
                  </a:txBody>
                  <a:tcPr/>
                </a:tc>
                <a:extLst>
                  <a:ext uri="{0D108BD9-81ED-4DB2-BD59-A6C34878D82A}">
                    <a16:rowId xmlns:a16="http://schemas.microsoft.com/office/drawing/2014/main" val="1668104781"/>
                  </a:ext>
                </a:extLst>
              </a:tr>
              <a:tr h="350613">
                <a:tc>
                  <a:txBody>
                    <a:bodyPr/>
                    <a:lstStyle/>
                    <a:p>
                      <a:pPr algn="ctr"/>
                      <a:r>
                        <a:rPr lang="en-US" b="1" dirty="0"/>
                        <a:t>LSTM</a:t>
                      </a:r>
                    </a:p>
                  </a:txBody>
                  <a:tcPr/>
                </a:tc>
                <a:tc>
                  <a:txBody>
                    <a:bodyPr/>
                    <a:lstStyle/>
                    <a:p>
                      <a:pPr algn="ctr"/>
                      <a:r>
                        <a:rPr lang="en-US" dirty="0"/>
                        <a:t>89.200%</a:t>
                      </a:r>
                      <a:endParaRPr lang="en-US" b="1" dirty="0"/>
                    </a:p>
                  </a:txBody>
                  <a:tcPr/>
                </a:tc>
                <a:extLst>
                  <a:ext uri="{0D108BD9-81ED-4DB2-BD59-A6C34878D82A}">
                    <a16:rowId xmlns:a16="http://schemas.microsoft.com/office/drawing/2014/main" val="833237131"/>
                  </a:ext>
                </a:extLst>
              </a:tr>
              <a:tr h="558874">
                <a:tc>
                  <a:txBody>
                    <a:bodyPr/>
                    <a:lstStyle/>
                    <a:p>
                      <a:pPr algn="ctr"/>
                      <a:r>
                        <a:rPr lang="en-US" b="1" dirty="0"/>
                        <a:t>BIDIRECTIONAL LSTM</a:t>
                      </a:r>
                    </a:p>
                  </a:txBody>
                  <a:tcPr/>
                </a:tc>
                <a:tc>
                  <a:txBody>
                    <a:bodyPr/>
                    <a:lstStyle/>
                    <a:p>
                      <a:pPr algn="ctr"/>
                      <a:r>
                        <a:rPr lang="en-US" b="1" dirty="0"/>
                        <a:t>90.32%</a:t>
                      </a:r>
                    </a:p>
                  </a:txBody>
                  <a:tcPr/>
                </a:tc>
                <a:extLst>
                  <a:ext uri="{0D108BD9-81ED-4DB2-BD59-A6C34878D82A}">
                    <a16:rowId xmlns:a16="http://schemas.microsoft.com/office/drawing/2014/main" val="1388540713"/>
                  </a:ext>
                </a:extLst>
              </a:tr>
              <a:tr h="350613">
                <a:tc>
                  <a:txBody>
                    <a:bodyPr/>
                    <a:lstStyle/>
                    <a:p>
                      <a:pPr algn="ctr"/>
                      <a:r>
                        <a:rPr lang="en-US" b="1" dirty="0"/>
                        <a:t>CNN_LSTM</a:t>
                      </a:r>
                    </a:p>
                  </a:txBody>
                  <a:tcPr/>
                </a:tc>
                <a:tc>
                  <a:txBody>
                    <a:bodyPr/>
                    <a:lstStyle/>
                    <a:p>
                      <a:pPr algn="ctr"/>
                      <a:r>
                        <a:rPr lang="en-US" dirty="0"/>
                        <a:t>89.039%</a:t>
                      </a:r>
                      <a:endParaRPr lang="en-US" b="1" dirty="0"/>
                    </a:p>
                  </a:txBody>
                  <a:tcPr/>
                </a:tc>
                <a:extLst>
                  <a:ext uri="{0D108BD9-81ED-4DB2-BD59-A6C34878D82A}">
                    <a16:rowId xmlns:a16="http://schemas.microsoft.com/office/drawing/2014/main" val="2196882500"/>
                  </a:ext>
                </a:extLst>
              </a:tr>
            </a:tbl>
          </a:graphicData>
        </a:graphic>
      </p:graphicFrame>
      <p:graphicFrame>
        <p:nvGraphicFramePr>
          <p:cNvPr id="6" name="Table 5">
            <a:extLst>
              <a:ext uri="{FF2B5EF4-FFF2-40B4-BE49-F238E27FC236}">
                <a16:creationId xmlns:a16="http://schemas.microsoft.com/office/drawing/2014/main" id="{E51F1D45-3A6E-AA4C-C3F7-8E4E17032864}"/>
              </a:ext>
            </a:extLst>
          </p:cNvPr>
          <p:cNvGraphicFramePr>
            <a:graphicFrameLocks noGrp="1"/>
          </p:cNvGraphicFramePr>
          <p:nvPr>
            <p:extLst>
              <p:ext uri="{D42A27DB-BD31-4B8C-83A1-F6EECF244321}">
                <p14:modId xmlns:p14="http://schemas.microsoft.com/office/powerpoint/2010/main" val="2901145738"/>
              </p:ext>
            </p:extLst>
          </p:nvPr>
        </p:nvGraphicFramePr>
        <p:xfrm>
          <a:off x="9049204" y="4657666"/>
          <a:ext cx="3004458" cy="1786305"/>
        </p:xfrm>
        <a:graphic>
          <a:graphicData uri="http://schemas.openxmlformats.org/drawingml/2006/table">
            <a:tbl>
              <a:tblPr firstRow="1" bandRow="1">
                <a:tableStyleId>{85BE263C-DBD7-4A20-BB59-AAB30ACAA65A}</a:tableStyleId>
              </a:tblPr>
              <a:tblGrid>
                <a:gridCol w="1502229">
                  <a:extLst>
                    <a:ext uri="{9D8B030D-6E8A-4147-A177-3AD203B41FA5}">
                      <a16:colId xmlns:a16="http://schemas.microsoft.com/office/drawing/2014/main" val="165707562"/>
                    </a:ext>
                  </a:extLst>
                </a:gridCol>
                <a:gridCol w="1502229">
                  <a:extLst>
                    <a:ext uri="{9D8B030D-6E8A-4147-A177-3AD203B41FA5}">
                      <a16:colId xmlns:a16="http://schemas.microsoft.com/office/drawing/2014/main" val="2696835207"/>
                    </a:ext>
                  </a:extLst>
                </a:gridCol>
              </a:tblGrid>
              <a:tr h="382075">
                <a:tc>
                  <a:txBody>
                    <a:bodyPr/>
                    <a:lstStyle/>
                    <a:p>
                      <a:pPr algn="ctr"/>
                      <a:r>
                        <a:rPr lang="en-US" b="1" dirty="0"/>
                        <a:t>MODEL</a:t>
                      </a:r>
                    </a:p>
                  </a:txBody>
                  <a:tcPr>
                    <a:solidFill>
                      <a:schemeClr val="accent5">
                        <a:lumMod val="75000"/>
                      </a:schemeClr>
                    </a:solidFill>
                  </a:tcPr>
                </a:tc>
                <a:tc>
                  <a:txBody>
                    <a:bodyPr/>
                    <a:lstStyle/>
                    <a:p>
                      <a:pPr algn="ctr"/>
                      <a:r>
                        <a:rPr lang="en-US" b="1" dirty="0"/>
                        <a:t>ACCURACY</a:t>
                      </a:r>
                    </a:p>
                  </a:txBody>
                  <a:tcPr>
                    <a:solidFill>
                      <a:schemeClr val="accent5">
                        <a:lumMod val="75000"/>
                      </a:schemeClr>
                    </a:solidFill>
                  </a:tcPr>
                </a:tc>
                <a:extLst>
                  <a:ext uri="{0D108BD9-81ED-4DB2-BD59-A6C34878D82A}">
                    <a16:rowId xmlns:a16="http://schemas.microsoft.com/office/drawing/2014/main" val="1668104781"/>
                  </a:ext>
                </a:extLst>
              </a:tr>
              <a:tr h="382075">
                <a:tc>
                  <a:txBody>
                    <a:bodyPr/>
                    <a:lstStyle/>
                    <a:p>
                      <a:pPr algn="ctr"/>
                      <a:r>
                        <a:rPr lang="en-US" b="1" dirty="0"/>
                        <a:t>LSTM</a:t>
                      </a:r>
                    </a:p>
                  </a:txBody>
                  <a:tcPr/>
                </a:tc>
                <a:tc>
                  <a:txBody>
                    <a:bodyPr/>
                    <a:lstStyle/>
                    <a:p>
                      <a:pPr algn="ctr"/>
                      <a:r>
                        <a:rPr lang="en-US" b="0" dirty="0"/>
                        <a:t>89.039</a:t>
                      </a:r>
                      <a:r>
                        <a:rPr lang="en-US" b="1" dirty="0"/>
                        <a:t>%</a:t>
                      </a:r>
                    </a:p>
                  </a:txBody>
                  <a:tcPr/>
                </a:tc>
                <a:extLst>
                  <a:ext uri="{0D108BD9-81ED-4DB2-BD59-A6C34878D82A}">
                    <a16:rowId xmlns:a16="http://schemas.microsoft.com/office/drawing/2014/main" val="833237131"/>
                  </a:ext>
                </a:extLst>
              </a:tr>
              <a:tr h="591136">
                <a:tc>
                  <a:txBody>
                    <a:bodyPr/>
                    <a:lstStyle/>
                    <a:p>
                      <a:pPr algn="ctr"/>
                      <a:r>
                        <a:rPr lang="en-US" b="1" dirty="0"/>
                        <a:t>BIDIRECTIONAL LSTM</a:t>
                      </a:r>
                    </a:p>
                  </a:txBody>
                  <a:tcPr/>
                </a:tc>
                <a:tc>
                  <a:txBody>
                    <a:bodyPr/>
                    <a:lstStyle/>
                    <a:p>
                      <a:pPr algn="ctr"/>
                      <a:r>
                        <a:rPr lang="en-US" dirty="0"/>
                        <a:t>88.444%</a:t>
                      </a:r>
                      <a:endParaRPr lang="en-US" b="1" dirty="0"/>
                    </a:p>
                  </a:txBody>
                  <a:tcPr/>
                </a:tc>
                <a:extLst>
                  <a:ext uri="{0D108BD9-81ED-4DB2-BD59-A6C34878D82A}">
                    <a16:rowId xmlns:a16="http://schemas.microsoft.com/office/drawing/2014/main" val="1388540713"/>
                  </a:ext>
                </a:extLst>
              </a:tr>
              <a:tr h="382075">
                <a:tc>
                  <a:txBody>
                    <a:bodyPr/>
                    <a:lstStyle/>
                    <a:p>
                      <a:pPr algn="ctr"/>
                      <a:r>
                        <a:rPr lang="en-US" b="1" dirty="0"/>
                        <a:t>CNN_LSTM</a:t>
                      </a:r>
                    </a:p>
                  </a:txBody>
                  <a:tcPr/>
                </a:tc>
                <a:tc>
                  <a:txBody>
                    <a:bodyPr/>
                    <a:lstStyle/>
                    <a:p>
                      <a:pPr algn="ctr"/>
                      <a:r>
                        <a:rPr lang="en-US" dirty="0"/>
                        <a:t>88.424%</a:t>
                      </a:r>
                      <a:endParaRPr lang="en-US" b="1" dirty="0"/>
                    </a:p>
                  </a:txBody>
                  <a:tcPr/>
                </a:tc>
                <a:extLst>
                  <a:ext uri="{0D108BD9-81ED-4DB2-BD59-A6C34878D82A}">
                    <a16:rowId xmlns:a16="http://schemas.microsoft.com/office/drawing/2014/main" val="2196882500"/>
                  </a:ext>
                </a:extLst>
              </a:tr>
            </a:tbl>
          </a:graphicData>
        </a:graphic>
      </p:graphicFrame>
      <p:sp>
        <p:nvSpPr>
          <p:cNvPr id="7" name="Subtitle 2">
            <a:extLst>
              <a:ext uri="{FF2B5EF4-FFF2-40B4-BE49-F238E27FC236}">
                <a16:creationId xmlns:a16="http://schemas.microsoft.com/office/drawing/2014/main" id="{21316976-AC6A-D611-EF2D-DAF994E2FC3F}"/>
              </a:ext>
            </a:extLst>
          </p:cNvPr>
          <p:cNvSpPr txBox="1">
            <a:spLocks/>
          </p:cNvSpPr>
          <p:nvPr/>
        </p:nvSpPr>
        <p:spPr>
          <a:xfrm>
            <a:off x="5770014" y="4289501"/>
            <a:ext cx="3077937" cy="365125"/>
          </a:xfrm>
          <a:prstGeom prst="rect">
            <a:avLst/>
          </a:prstGeom>
        </p:spPr>
        <p:txBody>
          <a:bodyPr vert="horz" lIns="91440" tIns="45720" rIns="91440" bIns="45720" rtlCol="0" anchor="ctr" anchorCtr="0">
            <a:no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t>Accuracy we got with Word2Vec</a:t>
            </a:r>
          </a:p>
        </p:txBody>
      </p:sp>
      <p:sp>
        <p:nvSpPr>
          <p:cNvPr id="8" name="Subtitle 2">
            <a:extLst>
              <a:ext uri="{FF2B5EF4-FFF2-40B4-BE49-F238E27FC236}">
                <a16:creationId xmlns:a16="http://schemas.microsoft.com/office/drawing/2014/main" id="{92B9402A-DA51-F7EE-F327-DE24E694AEB5}"/>
              </a:ext>
            </a:extLst>
          </p:cNvPr>
          <p:cNvSpPr txBox="1">
            <a:spLocks/>
          </p:cNvSpPr>
          <p:nvPr/>
        </p:nvSpPr>
        <p:spPr>
          <a:xfrm>
            <a:off x="9110796" y="4241935"/>
            <a:ext cx="2637066" cy="365125"/>
          </a:xfrm>
          <a:prstGeom prst="rect">
            <a:avLst/>
          </a:prstGeom>
        </p:spPr>
        <p:txBody>
          <a:bodyPr vert="horz" lIns="91440" tIns="45720" rIns="91440" bIns="45720" rtlCol="0" anchor="ctr" anchorCtr="0">
            <a:no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t>Accuracy we got with </a:t>
            </a:r>
            <a:r>
              <a:rPr lang="en-US" dirty="0" err="1"/>
              <a:t>GloVe</a:t>
            </a:r>
            <a:endParaRPr lang="en-US" dirty="0"/>
          </a:p>
        </p:txBody>
      </p:sp>
    </p:spTree>
    <p:extLst>
      <p:ext uri="{BB962C8B-B14F-4D97-AF65-F5344CB8AC3E}">
        <p14:creationId xmlns:p14="http://schemas.microsoft.com/office/powerpoint/2010/main" val="22839854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8B0046-06DC-F401-5D60-354E627495A6}"/>
              </a:ext>
            </a:extLst>
          </p:cNvPr>
          <p:cNvSpPr>
            <a:spLocks noGrp="1"/>
          </p:cNvSpPr>
          <p:nvPr>
            <p:ph type="title"/>
          </p:nvPr>
        </p:nvSpPr>
        <p:spPr>
          <a:xfrm>
            <a:off x="5254731" y="1126732"/>
            <a:ext cx="6319156" cy="566738"/>
          </a:xfrm>
        </p:spPr>
        <p:txBody>
          <a:bodyPr/>
          <a:lstStyle/>
          <a:p>
            <a:r>
              <a:rPr lang="en-US" sz="2400" dirty="0"/>
              <a:t>LOADING THE DATASET</a:t>
            </a:r>
          </a:p>
        </p:txBody>
      </p:sp>
      <p:sp>
        <p:nvSpPr>
          <p:cNvPr id="5" name="Footer Placeholder 4">
            <a:extLst>
              <a:ext uri="{FF2B5EF4-FFF2-40B4-BE49-F238E27FC236}">
                <a16:creationId xmlns:a16="http://schemas.microsoft.com/office/drawing/2014/main" id="{7D9CF517-6181-0A49-9979-349772718552}"/>
              </a:ext>
            </a:extLst>
          </p:cNvPr>
          <p:cNvSpPr>
            <a:spLocks noGrp="1"/>
          </p:cNvSpPr>
          <p:nvPr>
            <p:ph type="ftr" sz="quarter" idx="11"/>
          </p:nvPr>
        </p:nvSpPr>
        <p:spPr>
          <a:xfrm>
            <a:off x="5339443" y="6356350"/>
            <a:ext cx="3947431" cy="365125"/>
          </a:xfrm>
        </p:spPr>
        <p:txBody>
          <a:bodyPr/>
          <a:lstStyle/>
          <a:p>
            <a:r>
              <a:rPr lang="en-US" sz="900" b="1" i="0" u="none" strike="noStrike" dirty="0">
                <a:effectLst/>
                <a:latin typeface="Arial" panose="020B0604020202020204" pitchFamily="34" charset="0"/>
              </a:rPr>
              <a:t>ANALYZING SENTIMENT IN MOVIE REVIEWS THROUGH NLP USING DEEP LEARNING</a:t>
            </a:r>
            <a:endParaRPr lang="en-US" dirty="0"/>
          </a:p>
        </p:txBody>
      </p:sp>
      <p:sp>
        <p:nvSpPr>
          <p:cNvPr id="6" name="Slide Number Placeholder 5">
            <a:extLst>
              <a:ext uri="{FF2B5EF4-FFF2-40B4-BE49-F238E27FC236}">
                <a16:creationId xmlns:a16="http://schemas.microsoft.com/office/drawing/2014/main" id="{40E2F2F9-BB9E-9701-9222-35FDAA6AD405}"/>
              </a:ext>
            </a:extLst>
          </p:cNvPr>
          <p:cNvSpPr>
            <a:spLocks noGrp="1"/>
          </p:cNvSpPr>
          <p:nvPr>
            <p:ph type="sldNum" sz="quarter" idx="12"/>
          </p:nvPr>
        </p:nvSpPr>
        <p:spPr/>
        <p:txBody>
          <a:bodyPr/>
          <a:lstStyle/>
          <a:p>
            <a:fld id="{A49DFD55-3C28-40EF-9E31-A92D2E4017FF}" type="slidenum">
              <a:rPr lang="en-US" smtClean="0"/>
              <a:pPr/>
              <a:t>9</a:t>
            </a:fld>
            <a:endParaRPr lang="en-US" dirty="0"/>
          </a:p>
        </p:txBody>
      </p:sp>
      <p:pic>
        <p:nvPicPr>
          <p:cNvPr id="8" name="Picture 7" descr="A screenshot of a computer program&#10;&#10;Description automatically generated">
            <a:extLst>
              <a:ext uri="{FF2B5EF4-FFF2-40B4-BE49-F238E27FC236}">
                <a16:creationId xmlns:a16="http://schemas.microsoft.com/office/drawing/2014/main" id="{46822524-D912-23EA-9D30-71152A1F6DB4}"/>
              </a:ext>
            </a:extLst>
          </p:cNvPr>
          <p:cNvPicPr>
            <a:picLocks noChangeAspect="1"/>
          </p:cNvPicPr>
          <p:nvPr/>
        </p:nvPicPr>
        <p:blipFill>
          <a:blip r:embed="rId2"/>
          <a:stretch>
            <a:fillRect/>
          </a:stretch>
        </p:blipFill>
        <p:spPr>
          <a:xfrm>
            <a:off x="4676774" y="3107871"/>
            <a:ext cx="6522480" cy="2850711"/>
          </a:xfrm>
          <a:prstGeom prst="rect">
            <a:avLst/>
          </a:prstGeom>
        </p:spPr>
      </p:pic>
      <p:sp>
        <p:nvSpPr>
          <p:cNvPr id="9" name="TextBox 8">
            <a:extLst>
              <a:ext uri="{FF2B5EF4-FFF2-40B4-BE49-F238E27FC236}">
                <a16:creationId xmlns:a16="http://schemas.microsoft.com/office/drawing/2014/main" id="{792C39D4-AE5A-278B-F774-8D879ECE4A27}"/>
              </a:ext>
            </a:extLst>
          </p:cNvPr>
          <p:cNvSpPr txBox="1"/>
          <p:nvPr/>
        </p:nvSpPr>
        <p:spPr>
          <a:xfrm>
            <a:off x="5089072" y="1738951"/>
            <a:ext cx="5943600" cy="1323439"/>
          </a:xfrm>
          <a:prstGeom prst="rect">
            <a:avLst/>
          </a:prstGeom>
          <a:noFill/>
        </p:spPr>
        <p:txBody>
          <a:bodyPr wrap="square" rtlCol="0">
            <a:spAutoFit/>
          </a:bodyPr>
          <a:lstStyle/>
          <a:p>
            <a:pPr rtl="0">
              <a:spcBef>
                <a:spcPts val="0"/>
              </a:spcBef>
              <a:spcAft>
                <a:spcPts val="0"/>
              </a:spcAft>
            </a:pPr>
            <a:r>
              <a:rPr lang="en-US" sz="1600" dirty="0">
                <a:latin typeface="Arial" panose="020B0604020202020204" pitchFamily="34" charset="0"/>
              </a:rPr>
              <a:t>The </a:t>
            </a:r>
            <a:r>
              <a:rPr lang="en-US" sz="1600" b="0" i="0" u="none" strike="noStrike" dirty="0">
                <a:effectLst/>
                <a:latin typeface="Arial" panose="020B0604020202020204" pitchFamily="34" charset="0"/>
              </a:rPr>
              <a:t>total size of the dataset is 50,000 reviews where it was split into 25,000 reviews for the train set, and 25,000 reviews for the test set. So, we have appended the train and test folders </a:t>
            </a:r>
            <a:r>
              <a:rPr lang="en-US" sz="1600" dirty="0">
                <a:latin typeface="Arial" panose="020B0604020202020204" pitchFamily="34" charset="0"/>
              </a:rPr>
              <a:t>into a single data frame. </a:t>
            </a:r>
            <a:endParaRPr lang="en-US" sz="1600" b="0" i="0" u="none" strike="noStrike" dirty="0">
              <a:effectLst/>
              <a:latin typeface="Arial" panose="020B0604020202020204" pitchFamily="34" charset="0"/>
            </a:endParaRPr>
          </a:p>
          <a:p>
            <a:endParaRPr lang="en-US" sz="1600" dirty="0"/>
          </a:p>
        </p:txBody>
      </p:sp>
      <p:sp>
        <p:nvSpPr>
          <p:cNvPr id="3" name="Title 1">
            <a:extLst>
              <a:ext uri="{FF2B5EF4-FFF2-40B4-BE49-F238E27FC236}">
                <a16:creationId xmlns:a16="http://schemas.microsoft.com/office/drawing/2014/main" id="{21A32F96-1FD1-1F61-5324-24DD660F507F}"/>
              </a:ext>
            </a:extLst>
          </p:cNvPr>
          <p:cNvSpPr txBox="1">
            <a:spLocks/>
          </p:cNvSpPr>
          <p:nvPr/>
        </p:nvSpPr>
        <p:spPr>
          <a:xfrm>
            <a:off x="6825342" y="136525"/>
            <a:ext cx="3438105" cy="566738"/>
          </a:xfrm>
          <a:prstGeom prst="rect">
            <a:avLst/>
          </a:prstGeom>
        </p:spPr>
        <p:txBody>
          <a:bodyPr vert="horz" lIns="91440" tIns="45720" rIns="91440" bIns="45720" rtlCol="0" anchor="b" anchorCtr="0">
            <a:noAutofit/>
          </a:bodyPr>
          <a:lstStyle>
            <a:lvl1pPr algn="l" defTabSz="914400" rtl="0" eaLnBrk="1" latinLnBrk="0" hangingPunct="1">
              <a:lnSpc>
                <a:spcPct val="90000"/>
              </a:lnSpc>
              <a:spcBef>
                <a:spcPct val="0"/>
              </a:spcBef>
              <a:buNone/>
              <a:defRPr lang="en-US" sz="2800" kern="1200" cap="all" spc="150" baseline="0" dirty="0">
                <a:solidFill>
                  <a:schemeClr val="tx1"/>
                </a:solidFill>
                <a:latin typeface="+mj-lt"/>
                <a:ea typeface="+mj-ea"/>
                <a:cs typeface="+mj-cs"/>
              </a:defRPr>
            </a:lvl1pPr>
          </a:lstStyle>
          <a:p>
            <a:r>
              <a:rPr lang="en-US" b="1" dirty="0"/>
              <a:t>IMPLEMENTATION</a:t>
            </a:r>
          </a:p>
        </p:txBody>
      </p:sp>
    </p:spTree>
    <p:extLst>
      <p:ext uri="{BB962C8B-B14F-4D97-AF65-F5344CB8AC3E}">
        <p14:creationId xmlns:p14="http://schemas.microsoft.com/office/powerpoint/2010/main" val="3459166419"/>
      </p:ext>
    </p:extLst>
  </p:cSld>
  <p:clrMapOvr>
    <a:masterClrMapping/>
  </p:clrMapOvr>
  <p:transition spd="slow">
    <p:push dir="u"/>
  </p:transition>
</p:sld>
</file>

<file path=ppt/theme/theme1.xml><?xml version="1.0" encoding="utf-8"?>
<a:theme xmlns:a="http://schemas.openxmlformats.org/drawingml/2006/main" name="Custom">
  <a:themeElements>
    <a:clrScheme name="Custom 149">
      <a:dk1>
        <a:sysClr val="windowText" lastClr="000000"/>
      </a:dk1>
      <a:lt1>
        <a:sysClr val="window" lastClr="FFFFFF"/>
      </a:lt1>
      <a:dk2>
        <a:srgbClr val="44546A"/>
      </a:dk2>
      <a:lt2>
        <a:srgbClr val="E7E6E6"/>
      </a:lt2>
      <a:accent1>
        <a:srgbClr val="E9E6D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56">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inimalist presentation_Win32_SL_V5" id="{DBE773F4-03EF-460F-8123-2ED25579554B}" vid="{FED336E3-054A-486F-8CDB-8815D6B39CB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A05327A-3F11-4B74-87F2-F91762B92A4E}">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676A8F61-3FE0-4499-9D74-D8DA5DD8FDF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5ECBB7AC-E012-4960-B083-33C7C7C0C8C8}">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Ion</Template>
  <TotalTime>6255</TotalTime>
  <Words>2083</Words>
  <Application>Microsoft Office PowerPoint</Application>
  <PresentationFormat>Widescreen</PresentationFormat>
  <Paragraphs>212</Paragraphs>
  <Slides>27</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27</vt:i4>
      </vt:variant>
    </vt:vector>
  </HeadingPairs>
  <TitlesOfParts>
    <vt:vector size="32" baseType="lpstr">
      <vt:lpstr>Arial</vt:lpstr>
      <vt:lpstr>Calibri</vt:lpstr>
      <vt:lpstr>Söhne</vt:lpstr>
      <vt:lpstr>Tenorite</vt:lpstr>
      <vt:lpstr>Custom</vt:lpstr>
      <vt:lpstr>ANALYZING SENTIMENT IN MOVIE REVIEWS THROUGH NLP USING DEEP LEARNING  FINAL PRESENTATION  GANESH KRISHNA LAKSHMISETTY    (1002086481)   </vt:lpstr>
      <vt:lpstr>AGENDA</vt:lpstr>
      <vt:lpstr>Introduction </vt:lpstr>
      <vt:lpstr>DATASET DESCRIPTION</vt:lpstr>
      <vt:lpstr>PROJECT DESCRIPTION</vt:lpstr>
      <vt:lpstr>MAIN REFERENCE USED</vt:lpstr>
      <vt:lpstr>DIFFERENCE IN APPROACH</vt:lpstr>
      <vt:lpstr>DIFFERENCE IN ACCURACY</vt:lpstr>
      <vt:lpstr>LOADING THE DATASET</vt:lpstr>
      <vt:lpstr>Data cleaning : HANDLING NULL AND DUPLICATE DATA</vt:lpstr>
      <vt:lpstr>preprocessing</vt:lpstr>
      <vt:lpstr>Setting the max length for reviews</vt:lpstr>
      <vt:lpstr>Building vocabulary</vt:lpstr>
      <vt:lpstr>MAPPING REVIEWS TO SEQUENCE OF INTEGERS</vt:lpstr>
      <vt:lpstr> USING PRE-TRAINED WORD EMBEDDINGS- “WORD2VEC”</vt:lpstr>
      <vt:lpstr> USING PRE-TRAINED WORD EMBEDDINGS-  “GLOVE”</vt:lpstr>
      <vt:lpstr> BUILDING MODELS : LSTM, BIDIRECTIONAL LSTM, CNNLSTM</vt:lpstr>
      <vt:lpstr>TRAINING</vt:lpstr>
      <vt:lpstr>6. RESULTS  </vt:lpstr>
      <vt:lpstr>6. RESULTS  </vt:lpstr>
      <vt:lpstr>TUNING TO IMPROVE ACCURACY</vt:lpstr>
      <vt:lpstr>ANALYSIS</vt:lpstr>
      <vt:lpstr>ENHANCEMENTS</vt:lpstr>
      <vt:lpstr>EVALUATION OF MODEL</vt:lpstr>
      <vt:lpstr>EVALUATION OF MODEL</vt:lpstr>
      <vt:lpstr>REFERENCES: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ANALYZING SENTIMENT IN MOVIE REVIEWS THROUGH NLP USING DEEP LEARNING GROUP-14  GANESH KRISHNA LAKSHMISETTY    (1002086481) VENKATA SRI SAI DEVISETTY           (1002076508) SUSHANTH CHOWDARY PARVATHANENI (1002073682)</dc:title>
  <dc:creator>Ganesh krishna Lakshmisetty</dc:creator>
  <cp:lastModifiedBy>Lakshmisetty, Ganesh Krishna</cp:lastModifiedBy>
  <cp:revision>12</cp:revision>
  <dcterms:created xsi:type="dcterms:W3CDTF">2023-09-30T03:19:04Z</dcterms:created>
  <dcterms:modified xsi:type="dcterms:W3CDTF">2024-02-19T02:32:33Z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